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</p:sldMasterIdLst>
  <p:notesMasterIdLst>
    <p:notesMasterId r:id="rId23"/>
  </p:notesMasterIdLst>
  <p:sldIdLst>
    <p:sldId id="574" r:id="rId4"/>
    <p:sldId id="589" r:id="rId5"/>
    <p:sldId id="620" r:id="rId6"/>
    <p:sldId id="295" r:id="rId7"/>
    <p:sldId id="621" r:id="rId8"/>
    <p:sldId id="594" r:id="rId9"/>
    <p:sldId id="516" r:id="rId10"/>
    <p:sldId id="586" r:id="rId11"/>
    <p:sldId id="595" r:id="rId12"/>
    <p:sldId id="576" r:id="rId13"/>
    <p:sldId id="597" r:id="rId14"/>
    <p:sldId id="584" r:id="rId15"/>
    <p:sldId id="598" r:id="rId16"/>
    <p:sldId id="605" r:id="rId17"/>
    <p:sldId id="606" r:id="rId18"/>
    <p:sldId id="607" r:id="rId19"/>
    <p:sldId id="608" r:id="rId20"/>
    <p:sldId id="611" r:id="rId21"/>
    <p:sldId id="585" r:id="rId22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320">
          <p15:clr>
            <a:srgbClr val="A4A3A4"/>
          </p15:clr>
        </p15:guide>
        <p15:guide id="3" orient="horz" pos="1525">
          <p15:clr>
            <a:srgbClr val="A4A3A4"/>
          </p15:clr>
        </p15:guide>
        <p15:guide id="4" orient="horz" pos="2772">
          <p15:clr>
            <a:srgbClr val="A4A3A4"/>
          </p15:clr>
        </p15:guide>
        <p15:guide id="5" pos="3840">
          <p15:clr>
            <a:srgbClr val="A4A3A4"/>
          </p15:clr>
        </p15:guide>
        <p15:guide id="6" pos="17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BF1E9"/>
    <a:srgbClr val="FFFFFF"/>
    <a:srgbClr val="FFCC66"/>
    <a:srgbClr val="FF3300"/>
    <a:srgbClr val="FF5050"/>
    <a:srgbClr val="009900"/>
    <a:srgbClr val="000099"/>
    <a:srgbClr val="B2B2B2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ile medio 4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Stile chiaro 3 - Color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786" autoAdjust="0"/>
  </p:normalViewPr>
  <p:slideViewPr>
    <p:cSldViewPr snapToGrid="0">
      <p:cViewPr varScale="1">
        <p:scale>
          <a:sx n="108" d="100"/>
          <a:sy n="108" d="100"/>
        </p:scale>
        <p:origin x="732" y="108"/>
      </p:cViewPr>
      <p:guideLst>
        <p:guide orient="horz" pos="2160"/>
        <p:guide orient="horz" pos="4320"/>
        <p:guide orient="horz" pos="1525"/>
        <p:guide orient="horz" pos="2772"/>
        <p:guide pos="3840"/>
        <p:guide pos="17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31D11B-5F2B-4A37-8E58-6F72DD42F3AD}" type="datetimeFigureOut">
              <a:rPr lang="it-IT"/>
              <a:pPr>
                <a:defRPr/>
              </a:pPr>
              <a:t>26/08/2024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C4FB82-79C8-45B3-94E1-4DEFDA8758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591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7411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33DD31-76CC-4467-BBA5-505C1ECC3885}" type="slidenum">
              <a:rPr lang="en-US" altLang="it-IT" sz="1200"/>
              <a:pPr algn="r"/>
              <a:t>1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83287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7411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33DD31-76CC-4467-BBA5-505C1ECC3885}" type="slidenum">
              <a:rPr lang="en-US" altLang="it-IT" sz="1200"/>
              <a:pPr algn="r"/>
              <a:t>13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4255288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33CE3-6F18-4FA2-86F3-4D054E45668E}" type="slidenum">
              <a:rPr lang="en-US" altLang="it-IT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it-IT">
              <a:latin typeface="Arial" charset="0"/>
            </a:endParaRPr>
          </a:p>
        </p:txBody>
      </p:sp>
      <p:sp>
        <p:nvSpPr>
          <p:cNvPr id="10547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>
              <a:latin typeface="Arial" charset="0"/>
            </a:endParaRPr>
          </a:p>
        </p:txBody>
      </p:sp>
      <p:sp>
        <p:nvSpPr>
          <p:cNvPr id="1054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A91BB6-B234-4384-8B1A-A0B37F023773}" type="slidenum">
              <a:rPr lang="en-US" altLang="it-IT" sz="1200">
                <a:cs typeface="Arial" charset="0"/>
              </a:rPr>
              <a:pPr algn="r"/>
              <a:t>14</a:t>
            </a:fld>
            <a:endParaRPr lang="en-US" altLang="it-IT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72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3315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AEF37A-C5C9-481E-BA04-797ECB7934C5}" type="slidenum">
              <a:rPr lang="en-US" altLang="it-IT" sz="1200"/>
              <a:pPr algn="r"/>
              <a:t>15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12165377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3315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AEF37A-C5C9-481E-BA04-797ECB7934C5}" type="slidenum">
              <a:rPr lang="en-US" altLang="it-IT" sz="1200"/>
              <a:pPr algn="r"/>
              <a:t>16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887858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33CE3-6F18-4FA2-86F3-4D054E45668E}" type="slidenum">
              <a:rPr lang="en-US" altLang="it-IT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it-IT">
              <a:latin typeface="Arial" charset="0"/>
            </a:endParaRPr>
          </a:p>
        </p:txBody>
      </p:sp>
      <p:sp>
        <p:nvSpPr>
          <p:cNvPr id="10547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>
              <a:latin typeface="Arial" charset="0"/>
            </a:endParaRPr>
          </a:p>
        </p:txBody>
      </p:sp>
      <p:sp>
        <p:nvSpPr>
          <p:cNvPr id="1054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A91BB6-B234-4384-8B1A-A0B37F023773}" type="slidenum">
              <a:rPr lang="en-US" altLang="it-IT" sz="1200">
                <a:cs typeface="Arial" charset="0"/>
              </a:rPr>
              <a:pPr algn="r"/>
              <a:t>17</a:t>
            </a:fld>
            <a:endParaRPr lang="en-US" altLang="it-IT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77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33CE3-6F18-4FA2-86F3-4D054E45668E}" type="slidenum">
              <a:rPr lang="en-US" altLang="it-IT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it-IT">
              <a:latin typeface="Arial" charset="0"/>
            </a:endParaRPr>
          </a:p>
        </p:txBody>
      </p:sp>
      <p:sp>
        <p:nvSpPr>
          <p:cNvPr id="10547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>
              <a:latin typeface="Arial" charset="0"/>
            </a:endParaRPr>
          </a:p>
        </p:txBody>
      </p:sp>
      <p:sp>
        <p:nvSpPr>
          <p:cNvPr id="1054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A91BB6-B234-4384-8B1A-A0B37F023773}" type="slidenum">
              <a:rPr lang="en-US" altLang="it-IT" sz="1200">
                <a:cs typeface="Arial" charset="0"/>
              </a:rPr>
              <a:pPr algn="r"/>
              <a:t>18</a:t>
            </a:fld>
            <a:endParaRPr lang="en-US" altLang="it-IT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16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7CCA5A2-D235-4194-ABAD-F22BA1907B2D}" type="slidenum">
              <a:rPr lang="en-US" altLang="it-IT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it-IT">
              <a:latin typeface="Arial" charset="0"/>
            </a:endParaRPr>
          </a:p>
        </p:txBody>
      </p:sp>
      <p:sp>
        <p:nvSpPr>
          <p:cNvPr id="14950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49508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EB14E54-1A09-49FF-9DBD-FE9BD224E3AF}" type="slidenum">
              <a:rPr lang="en-US" altLang="it-IT" sz="1200">
                <a:cs typeface="Arial" charset="0"/>
              </a:rPr>
              <a:pPr algn="r"/>
              <a:t>19</a:t>
            </a:fld>
            <a:endParaRPr lang="en-US" altLang="it-IT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1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4FB82-79C8-45B3-94E1-4DEFDA8758AA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341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4FB82-79C8-45B3-94E1-4DEFDA8758AA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4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7411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33DD31-76CC-4467-BBA5-505C1ECC3885}" type="slidenum">
              <a:rPr lang="en-US" altLang="it-IT" sz="1200"/>
              <a:pPr algn="r"/>
              <a:t>7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78709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33CE3-6F18-4FA2-86F3-4D054E45668E}" type="slidenum">
              <a:rPr lang="en-US" altLang="it-IT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it-IT">
              <a:latin typeface="Arial" charset="0"/>
            </a:endParaRPr>
          </a:p>
        </p:txBody>
      </p:sp>
      <p:sp>
        <p:nvSpPr>
          <p:cNvPr id="10547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>
              <a:latin typeface="Arial" charset="0"/>
            </a:endParaRPr>
          </a:p>
        </p:txBody>
      </p:sp>
      <p:sp>
        <p:nvSpPr>
          <p:cNvPr id="1054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A91BB6-B234-4384-8B1A-A0B37F023773}" type="slidenum">
              <a:rPr lang="en-US" altLang="it-IT" sz="1200">
                <a:cs typeface="Arial" charset="0"/>
              </a:rPr>
              <a:pPr algn="r"/>
              <a:t>8</a:t>
            </a:fld>
            <a:endParaRPr lang="en-US" altLang="it-IT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19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3315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AEF37A-C5C9-481E-BA04-797ECB7934C5}" type="slidenum">
              <a:rPr lang="en-US" altLang="it-IT" sz="1200"/>
              <a:pPr algn="r"/>
              <a:t>9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112419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</a:endParaRPr>
          </a:p>
        </p:txBody>
      </p:sp>
      <p:sp>
        <p:nvSpPr>
          <p:cNvPr id="13315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AEF37A-C5C9-481E-BA04-797ECB7934C5}" type="slidenum">
              <a:rPr lang="en-US" altLang="it-IT" sz="1200"/>
              <a:pPr algn="r"/>
              <a:t>10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21580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633CE3-6F18-4FA2-86F3-4D054E45668E}" type="slidenum">
              <a:rPr lang="en-US" altLang="it-IT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it-IT">
              <a:latin typeface="Arial" charset="0"/>
            </a:endParaRPr>
          </a:p>
        </p:txBody>
      </p:sp>
      <p:sp>
        <p:nvSpPr>
          <p:cNvPr id="105474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>
              <a:latin typeface="Arial" charset="0"/>
            </a:endParaRPr>
          </a:p>
        </p:txBody>
      </p:sp>
      <p:sp>
        <p:nvSpPr>
          <p:cNvPr id="1054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A91BB6-B234-4384-8B1A-A0B37F023773}" type="slidenum">
              <a:rPr lang="en-US" altLang="it-IT" sz="1200">
                <a:cs typeface="Arial" charset="0"/>
              </a:rPr>
              <a:pPr algn="r"/>
              <a:t>11</a:t>
            </a:fld>
            <a:endParaRPr lang="en-US" altLang="it-IT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6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dirty="0">
              <a:latin typeface="Arial" charset="0"/>
            </a:endParaRPr>
          </a:p>
        </p:txBody>
      </p:sp>
      <p:sp>
        <p:nvSpPr>
          <p:cNvPr id="54275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4A0C07-E3B2-4BFC-AD29-EC582693C6E1}" type="slidenum">
              <a:rPr lang="en-US" altLang="it-IT" sz="1200"/>
              <a:pPr algn="r"/>
              <a:t>12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427669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928350" y="6311900"/>
            <a:ext cx="1050925" cy="3619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4CBA38F-D835-4B10-BB82-BCB454671EBA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8D6108C-E33C-4DF9-9D0C-68B18A8E7FC2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C76B8F-D0EF-9DB3-2EB5-05EC7ED5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46F70-1C7D-4E02-8EBE-DFFE59F50B8B}" type="datetimeFigureOut">
              <a:rPr lang="it-IT"/>
              <a:pPr>
                <a:defRPr/>
              </a:pPr>
              <a:t>26/08/2024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57FD8A-8380-B994-61A6-E6D30ED93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062F56-E6DC-53CE-6C62-20D1D5A77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18127-7ADC-4D17-A3ED-964612713A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806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3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336800" y="377825"/>
            <a:ext cx="25558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 userDrawn="1"/>
        </p:nvSpPr>
        <p:spPr>
          <a:xfrm>
            <a:off x="2619375" y="5991225"/>
            <a:ext cx="57800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Work Sans" pitchFamily="2" charset="0"/>
                <a:ea typeface="Roboto" panose="02000000000000000000" pitchFamily="2" charset="0"/>
                <a:cs typeface="Roboto" panose="02000000000000000000" pitchFamily="2" charset="0"/>
              </a:rPr>
              <a:t>www.unipg.it</a:t>
            </a:r>
          </a:p>
        </p:txBody>
      </p:sp>
      <p:pic>
        <p:nvPicPr>
          <p:cNvPr id="1028" name="Immagine 9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103688" y="1846263"/>
            <a:ext cx="39814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68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 userDrawn="1"/>
        </p:nvSpPr>
        <p:spPr>
          <a:xfrm>
            <a:off x="2627313" y="3303588"/>
            <a:ext cx="6999287" cy="8937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dirty="0">
                <a:latin typeface="Work Sans" pitchFamily="2" charset="0"/>
                <a:ea typeface="Roboto" panose="02000000000000000000" pitchFamily="2" charset="0"/>
                <a:cs typeface="Roboto" panose="02000000000000000000" pitchFamily="2" charset="0"/>
              </a:rPr>
              <a:t>TITOLO DELLA PRESENTAZIONE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latin typeface="Work Sans" pitchFamily="2" charset="0"/>
                <a:ea typeface="Roboto" panose="02000000000000000000" pitchFamily="2" charset="0"/>
                <a:cs typeface="Roboto" panose="02000000000000000000" pitchFamily="2" charset="0"/>
              </a:rPr>
              <a:t>Sottotitolo della presentazione</a:t>
            </a:r>
            <a:endParaRPr lang="it-IT" sz="2400" dirty="0">
              <a:latin typeface="Work Sans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CasellaDiTesto 9"/>
          <p:cNvSpPr txBox="1"/>
          <p:nvPr userDrawn="1"/>
        </p:nvSpPr>
        <p:spPr>
          <a:xfrm>
            <a:off x="2627313" y="5991225"/>
            <a:ext cx="5781675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latin typeface="Work Sans" pitchFamily="2" charset="0"/>
                <a:ea typeface="Roboto" panose="02000000000000000000" pitchFamily="2" charset="0"/>
                <a:cs typeface="Roboto" panose="02000000000000000000" pitchFamily="2" charset="0"/>
              </a:rPr>
              <a:t>Prof. Maurizio Servili</a:t>
            </a:r>
            <a:endParaRPr lang="it-IT" dirty="0">
              <a:latin typeface="Work Sans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CasellaDiTesto 11"/>
          <p:cNvSpPr txBox="1"/>
          <p:nvPr userDrawn="1"/>
        </p:nvSpPr>
        <p:spPr>
          <a:xfrm>
            <a:off x="2627313" y="4818063"/>
            <a:ext cx="69992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latin typeface="Work Sans" pitchFamily="2" charset="0"/>
                <a:ea typeface="Roboto" panose="02000000000000000000" pitchFamily="2" charset="0"/>
                <a:cs typeface="Roboto" panose="02000000000000000000" pitchFamily="2" charset="0"/>
              </a:rPr>
              <a:t>gg/mm/</a:t>
            </a:r>
            <a:r>
              <a:rPr lang="it-IT" dirty="0" err="1">
                <a:latin typeface="Work Sans" pitchFamily="2" charset="0"/>
                <a:ea typeface="Roboto" panose="02000000000000000000" pitchFamily="2" charset="0"/>
                <a:cs typeface="Roboto" panose="02000000000000000000" pitchFamily="2" charset="0"/>
              </a:rPr>
              <a:t>aaaa</a:t>
            </a:r>
            <a:endParaRPr lang="it-IT" sz="2400" dirty="0">
              <a:latin typeface="Work Sans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125" name="Immagine 1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336800" y="377825"/>
            <a:ext cx="2555875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diritto 8"/>
          <p:cNvCxnSpPr>
            <a:cxnSpLocks/>
          </p:cNvCxnSpPr>
          <p:nvPr userDrawn="1"/>
        </p:nvCxnSpPr>
        <p:spPr>
          <a:xfrm>
            <a:off x="0" y="6065838"/>
            <a:ext cx="12192000" cy="0"/>
          </a:xfrm>
          <a:prstGeom prst="line">
            <a:avLst/>
          </a:prstGeom>
          <a:ln w="28575">
            <a:solidFill>
              <a:srgbClr val="2634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 userDrawn="1"/>
        </p:nvSpPr>
        <p:spPr>
          <a:xfrm>
            <a:off x="1301750" y="6313488"/>
            <a:ext cx="4794250" cy="3079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Work Sans" pitchFamily="2" charset="0"/>
                <a:ea typeface="Roboto" panose="02000000000000000000" pitchFamily="2" charset="0"/>
                <a:cs typeface="Roboto" panose="02000000000000000000" pitchFamily="2" charset="0"/>
              </a:rPr>
              <a:t>Prof. Maurizio Servili</a:t>
            </a:r>
          </a:p>
        </p:txBody>
      </p:sp>
      <p:pic>
        <p:nvPicPr>
          <p:cNvPr id="7172" name="Immagine 12"/>
          <p:cNvPicPr>
            <a:picLocks noChangeAspect="1"/>
          </p:cNvPicPr>
          <p:nvPr userDrawn="1"/>
        </p:nvPicPr>
        <p:blipFill>
          <a:blip r:embed="rId5"/>
          <a:srcRect l="26547" t="16382" r="28664" b="40314"/>
          <a:stretch>
            <a:fillRect/>
          </a:stretch>
        </p:blipFill>
        <p:spPr bwMode="auto">
          <a:xfrm>
            <a:off x="322263" y="6149975"/>
            <a:ext cx="12588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emf"/><Relationship Id="rId5" Type="http://schemas.openxmlformats.org/officeDocument/2006/relationships/hyperlink" Target="https://dopup-umbria.it/" TargetMode="External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e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0.em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5.em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10.png"/><Relationship Id="rId2" Type="http://schemas.openxmlformats.org/officeDocument/2006/relationships/audio" Target="../media/media3.m4a"/><Relationship Id="rId16" Type="http://schemas.openxmlformats.org/officeDocument/2006/relationships/image" Target="../media/image22.jpeg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1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5" Type="http://schemas.openxmlformats.org/officeDocument/2006/relationships/image" Target="../media/image10.png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18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12" Type="http://schemas.openxmlformats.org/officeDocument/2006/relationships/image" Target="../media/image21.jpeg"/><Relationship Id="rId17" Type="http://schemas.openxmlformats.org/officeDocument/2006/relationships/image" Target="../media/image20.jpeg"/><Relationship Id="rId2" Type="http://schemas.microsoft.com/office/2007/relationships/media" Target="../media/media5.m4a"/><Relationship Id="rId16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BB2EB74-5EF3-B186-82BE-BF44324C8ACE}"/>
              </a:ext>
            </a:extLst>
          </p:cNvPr>
          <p:cNvSpPr txBox="1"/>
          <p:nvPr/>
        </p:nvSpPr>
        <p:spPr>
          <a:xfrm>
            <a:off x="3240318" y="385073"/>
            <a:ext cx="89516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</a:rPr>
              <a:t>DOP-UP: Dop - Olive oil for a new Presence of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</a:rPr>
              <a:t>Umbria on the Planet</a:t>
            </a:r>
          </a:p>
          <a:p>
            <a:pPr algn="ctr"/>
            <a:endParaRPr lang="it-IT" sz="28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57214BD-DA4F-5EB0-E080-5C643E2B0663}"/>
              </a:ext>
            </a:extLst>
          </p:cNvPr>
          <p:cNvSpPr txBox="1"/>
          <p:nvPr/>
        </p:nvSpPr>
        <p:spPr>
          <a:xfrm>
            <a:off x="1653582" y="1966928"/>
            <a:ext cx="6347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WP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4 Qualità e Trasferimento Tecnologico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;   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Coordinatore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Prof. Maurizio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Servili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Prof. Maurizio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Servili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Università degli Studi di Perugia Dipartimento di Scienze Agrarie, Alimentari e Ambientali</a:t>
            </a:r>
          </a:p>
          <a:p>
            <a:pPr marL="285750" indent="-285750">
              <a:buFontTx/>
              <a:buChar char="-"/>
            </a:pP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i="1" dirty="0">
                <a:latin typeface="Arial" panose="020B0604020202020204" pitchFamily="34" charset="0"/>
                <a:cs typeface="Arial" panose="020B0604020202020204" pitchFamily="34" charset="0"/>
              </a:rPr>
              <a:t>Il team di ricerca 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Dott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Luigi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Daidone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Prof.ssa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Sonia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Esposto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Prof. Gianluca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Venenziani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4CCEF377-4B42-BEAF-8BCF-B2C0F243E1DB}"/>
              </a:ext>
            </a:extLst>
          </p:cNvPr>
          <p:cNvSpPr txBox="1">
            <a:spLocks/>
          </p:cNvSpPr>
          <p:nvPr/>
        </p:nvSpPr>
        <p:spPr>
          <a:xfrm>
            <a:off x="3861664" y="1212257"/>
            <a:ext cx="7708989" cy="4641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i="1">
                <a:latin typeface="Arial" panose="020B0604020202020204" pitchFamily="34" charset="0"/>
                <a:cs typeface="Arial" panose="020B0604020202020204" pitchFamily="34" charset="0"/>
              </a:rPr>
              <a:t>PSR Umbria 2014/2020 - misura 16 - sottomisura 16.1</a:t>
            </a:r>
            <a:br>
              <a:rPr lang="it-IT" sz="2000" i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i="1">
                <a:latin typeface="Arial" panose="020B0604020202020204" pitchFamily="34" charset="0"/>
                <a:cs typeface="Arial" panose="020B0604020202020204" pitchFamily="34" charset="0"/>
              </a:rPr>
              <a:t>Focus Area 3°</a:t>
            </a:r>
          </a:p>
          <a:p>
            <a:endParaRPr lang="it-IT" sz="20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DopUp Umbria">
            <a:hlinkClick r:id="rId5" tooltip="DopUp Umbria"/>
            <a:extLst>
              <a:ext uri="{FF2B5EF4-FFF2-40B4-BE49-F238E27FC236}">
                <a16:creationId xmlns:a16="http://schemas.microsoft.com/office/drawing/2014/main" id="{AA6B7004-C0D7-ED65-F940-81A813618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5848" cy="74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55695921-2212-98A0-21CD-91D36F35DD8B}"/>
              </a:ext>
            </a:extLst>
          </p:cNvPr>
          <p:cNvSpPr/>
          <p:nvPr/>
        </p:nvSpPr>
        <p:spPr>
          <a:xfrm>
            <a:off x="0" y="5838092"/>
            <a:ext cx="12192000" cy="1019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79511B54-8159-BFB6-B2C7-772C8FE82070}"/>
              </a:ext>
            </a:extLst>
          </p:cNvPr>
          <p:cNvGrpSpPr/>
          <p:nvPr/>
        </p:nvGrpSpPr>
        <p:grpSpPr>
          <a:xfrm>
            <a:off x="1629104" y="5512027"/>
            <a:ext cx="9228083" cy="1159835"/>
            <a:chOff x="35496" y="2718638"/>
            <a:chExt cx="9073008" cy="1202016"/>
          </a:xfrm>
        </p:grpSpPr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DC1160BE-FDC8-2CB4-2ED0-B0F44A553287}"/>
                </a:ext>
              </a:extLst>
            </p:cNvPr>
            <p:cNvSpPr/>
            <p:nvPr/>
          </p:nvSpPr>
          <p:spPr>
            <a:xfrm>
              <a:off x="35496" y="2718638"/>
              <a:ext cx="9073008" cy="12020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F1F6085C-D95E-089E-2693-61C0CD0F8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349" y="2908647"/>
              <a:ext cx="1235243" cy="821998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123EB07D-45E9-346B-D7C7-8DF992E08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6" b="13333"/>
            <a:stretch/>
          </p:blipFill>
          <p:spPr>
            <a:xfrm>
              <a:off x="339719" y="2791434"/>
              <a:ext cx="1078407" cy="1080000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A075C4DC-8D89-E6BB-088E-8ECD1017E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57221" y="2779646"/>
              <a:ext cx="1960251" cy="1080000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10864833-48B5-A72C-4D59-856075E90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37231" y="2977813"/>
              <a:ext cx="1174284" cy="781219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97B51818-6A7E-A7FB-CE10-654982871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60786" y="2800435"/>
              <a:ext cx="1527805" cy="1080000"/>
            </a:xfrm>
            <a:prstGeom prst="rect">
              <a:avLst/>
            </a:prstGeom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00054"/>
      </p:ext>
    </p:extLst>
  </p:cSld>
  <p:clrMapOvr>
    <a:masterClrMapping/>
  </p:clrMapOvr>
  <p:transition spd="slow" advTm="21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8E13DBE7-CC32-DD67-E8C4-BD0CA3F45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4579" y="2104263"/>
            <a:ext cx="5442494" cy="43996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42D96B-EC64-BB7A-BC8A-E0B1A3CCB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84" y="345768"/>
            <a:ext cx="5427879" cy="4387882"/>
          </a:xfrm>
          <a:prstGeom prst="rect">
            <a:avLst/>
          </a:prstGeom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428226" y="5165523"/>
            <a:ext cx="44104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0099"/>
                </a:solidFill>
                <a:latin typeface="Work Sans" pitchFamily="2" charset="0"/>
              </a:rPr>
              <a:t>Acidi grassi (%)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8100004" y="1017630"/>
            <a:ext cx="2712464" cy="304800"/>
            <a:chOff x="5545852" y="-153492"/>
            <a:chExt cx="2712464" cy="304800"/>
          </a:xfrm>
        </p:grpSpPr>
        <p:sp>
          <p:nvSpPr>
            <p:cNvPr id="6" name="Line 15"/>
            <p:cNvSpPr>
              <a:spLocks noChangeShapeType="1"/>
            </p:cNvSpPr>
            <p:nvPr/>
          </p:nvSpPr>
          <p:spPr bwMode="auto">
            <a:xfrm flipV="1">
              <a:off x="5545852" y="-1092"/>
              <a:ext cx="728089" cy="1286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6273941" y="-153492"/>
              <a:ext cx="1984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r>
                <a:rPr lang="it-IT" sz="1400" dirty="0">
                  <a:latin typeface="Work Sans" pitchFamily="2" charset="0"/>
                </a:rPr>
                <a:t>Valore medio</a:t>
              </a:r>
              <a:endParaRPr lang="en-US" sz="1400" dirty="0">
                <a:latin typeface="Work Sans" pitchFamily="2" charset="0"/>
              </a:endParaRPr>
            </a:p>
          </p:txBody>
        </p:sp>
      </p:grpSp>
      <p:sp>
        <p:nvSpPr>
          <p:cNvPr id="10" name="Line 15"/>
          <p:cNvSpPr>
            <a:spLocks noChangeShapeType="1"/>
          </p:cNvSpPr>
          <p:nvPr/>
        </p:nvSpPr>
        <p:spPr bwMode="auto">
          <a:xfrm flipV="1">
            <a:off x="6493795" y="3112373"/>
            <a:ext cx="4898105" cy="22983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11200085" y="2422301"/>
            <a:ext cx="905776" cy="36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0,81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endParaRPr lang="en-US" sz="2400" b="1" dirty="0">
              <a:solidFill>
                <a:srgbClr val="000099"/>
              </a:solidFill>
              <a:latin typeface="Work Sans" pitchFamily="2" charset="0"/>
            </a:endParaRPr>
          </a:p>
          <a:p>
            <a:pPr lvl="2"/>
            <a:endParaRPr lang="en-US" sz="2400" b="1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736589" y="1322430"/>
            <a:ext cx="4845061" cy="35611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814423" y="-32231"/>
            <a:ext cx="23216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Acido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oleico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*</a:t>
            </a:r>
          </a:p>
          <a:p>
            <a:pPr algn="ctr"/>
            <a:endParaRPr lang="en-US" sz="2000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2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7657746" y="1885866"/>
            <a:ext cx="3619853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Acido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linolenico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*</a:t>
            </a:r>
          </a:p>
          <a:p>
            <a:pPr lvl="2" algn="ctr"/>
            <a:endParaRPr lang="en-US" sz="2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688789" y="664478"/>
            <a:ext cx="10467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74,1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639555" y="620466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1101387" y="2379627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6F63108-E8A2-EC4E-8080-30B4FF250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798" y="6544519"/>
            <a:ext cx="89423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determinazione± la deviazione standard.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5581"/>
      </p:ext>
    </p:extLst>
  </p:cSld>
  <p:clrMapOvr>
    <a:masterClrMapping/>
  </p:clrMapOvr>
  <p:transition spd="slow" advTm="34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3AF3FBF-1A71-82D4-E214-2C13A8EC1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984" y="-31804"/>
            <a:ext cx="894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dirty="0">
                <a:solidFill>
                  <a:srgbClr val="000099"/>
                </a:solidFill>
                <a:latin typeface="Work Sans" pitchFamily="2" charset="0"/>
              </a:rPr>
              <a:t> Composizione fenolica e contenuto in </a:t>
            </a:r>
            <a:r>
              <a:rPr lang="el-GR" dirty="0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α</a:t>
            </a:r>
            <a:r>
              <a:rPr lang="en-US" dirty="0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tocoferolo</a:t>
            </a:r>
            <a:r>
              <a:rPr lang="en-US" dirty="0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0099"/>
                </a:solidFill>
                <a:latin typeface="Work Sans" pitchFamily="2" charset="0"/>
              </a:rPr>
              <a:t>(mg/kg) degli OEVO*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430886C-9816-F3A4-54E7-F1E501ADE785}"/>
              </a:ext>
            </a:extLst>
          </p:cNvPr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F891479-9E1E-9224-004B-E36FD705B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999" y="2370185"/>
            <a:ext cx="4110685" cy="25950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24F68C-162A-EEDE-F939-E8C4A63AB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012" y="4280944"/>
            <a:ext cx="4110685" cy="25950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9DF03DD-657E-6C72-6E20-96C91E70E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62933"/>
            <a:ext cx="4110685" cy="259506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EFEC14E-F41C-FE98-CE54-D8377139B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521" y="708315"/>
            <a:ext cx="4110685" cy="25950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821C3B7-59C4-2048-990B-8FEC1D6833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47" y="773032"/>
            <a:ext cx="4110685" cy="2597810"/>
          </a:xfrm>
          <a:prstGeom prst="rect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435CC972-3A59-2DD0-19A5-BA140A32163F}"/>
              </a:ext>
            </a:extLst>
          </p:cNvPr>
          <p:cNvGrpSpPr/>
          <p:nvPr/>
        </p:nvGrpSpPr>
        <p:grpSpPr>
          <a:xfrm>
            <a:off x="392095" y="867835"/>
            <a:ext cx="11689879" cy="5058034"/>
            <a:chOff x="477029" y="730664"/>
            <a:chExt cx="11689879" cy="5058034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BC5E0F18-4F46-71F0-7577-4D73B15DA10E}"/>
                </a:ext>
              </a:extLst>
            </p:cNvPr>
            <p:cNvGrpSpPr/>
            <p:nvPr/>
          </p:nvGrpSpPr>
          <p:grpSpPr>
            <a:xfrm>
              <a:off x="4749039" y="5483898"/>
              <a:ext cx="2854493" cy="304800"/>
              <a:chOff x="4574048" y="693166"/>
              <a:chExt cx="2854493" cy="304800"/>
            </a:xfrm>
          </p:grpSpPr>
          <p:sp>
            <p:nvSpPr>
              <p:cNvPr id="34" name="Line 15">
                <a:extLst>
                  <a:ext uri="{FF2B5EF4-FFF2-40B4-BE49-F238E27FC236}">
                    <a16:creationId xmlns:a16="http://schemas.microsoft.com/office/drawing/2014/main" id="{570CEAC8-A19D-C104-EF15-E01F0A81F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4048" y="862177"/>
                <a:ext cx="728089" cy="1286"/>
              </a:xfrm>
              <a:prstGeom prst="line">
                <a:avLst/>
              </a:prstGeom>
              <a:noFill/>
              <a:ln w="31750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16">
                <a:extLst>
                  <a:ext uri="{FF2B5EF4-FFF2-40B4-BE49-F238E27FC236}">
                    <a16:creationId xmlns:a16="http://schemas.microsoft.com/office/drawing/2014/main" id="{7EDADC19-0607-F16D-055B-C1A72B727C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44166" y="693166"/>
                <a:ext cx="19843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r>
                  <a:rPr lang="it-IT" sz="1400" dirty="0">
                    <a:latin typeface="Work Sans" pitchFamily="2" charset="0"/>
                  </a:rPr>
                  <a:t>Valore medio</a:t>
                </a:r>
                <a:endParaRPr lang="en-US" sz="1400" dirty="0">
                  <a:latin typeface="Work Sans" pitchFamily="2" charset="0"/>
                </a:endParaRPr>
              </a:p>
            </p:txBody>
          </p:sp>
        </p:grp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41DB0B6E-4E3F-ED3A-61F1-61D8F40BC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029" y="1444845"/>
              <a:ext cx="3697663" cy="1625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6">
              <a:extLst>
                <a:ext uri="{FF2B5EF4-FFF2-40B4-BE49-F238E27FC236}">
                  <a16:creationId xmlns:a16="http://schemas.microsoft.com/office/drawing/2014/main" id="{BBB0D910-F056-64ED-F0AD-AC0D33368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3149" y="730664"/>
              <a:ext cx="1128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812</a:t>
              </a:r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3FF3A759-14DB-4745-A424-31345694E2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33469" y="1374464"/>
              <a:ext cx="3568155" cy="4415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384A68E8-B7FB-5F21-4B07-07BB47EE482D}"/>
                </a:ext>
              </a:extLst>
            </p:cNvPr>
            <p:cNvSpPr/>
            <p:nvPr/>
          </p:nvSpPr>
          <p:spPr>
            <a:xfrm>
              <a:off x="7407704" y="999339"/>
              <a:ext cx="6174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670</a:t>
              </a: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DC99865D-4430-E4C9-98FC-560449B5C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204" y="5275649"/>
              <a:ext cx="3667488" cy="1725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374CF6D-497B-DA5E-C6AA-69727340FC59}"/>
                </a:ext>
              </a:extLst>
            </p:cNvPr>
            <p:cNvSpPr/>
            <p:nvPr/>
          </p:nvSpPr>
          <p:spPr>
            <a:xfrm>
              <a:off x="4264731" y="4681349"/>
              <a:ext cx="647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100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77B2B808-294D-EEC4-212E-C7EBA295C9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19169" y="4951583"/>
              <a:ext cx="3747739" cy="32027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5">
              <a:extLst>
                <a:ext uri="{FF2B5EF4-FFF2-40B4-BE49-F238E27FC236}">
                  <a16:creationId xmlns:a16="http://schemas.microsoft.com/office/drawing/2014/main" id="{3CE0683C-9598-090B-93BE-17BA864BE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052" y="2929539"/>
              <a:ext cx="3684052" cy="249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C9C30C88-5FDD-6098-A8B5-B24DD4B58386}"/>
                </a:ext>
              </a:extLst>
            </p:cNvPr>
            <p:cNvSpPr/>
            <p:nvPr/>
          </p:nvSpPr>
          <p:spPr>
            <a:xfrm>
              <a:off x="7498998" y="4788139"/>
              <a:ext cx="5485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40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</p:grpSp>
      <p:sp>
        <p:nvSpPr>
          <p:cNvPr id="36" name="Oval 14">
            <a:extLst>
              <a:ext uri="{FF2B5EF4-FFF2-40B4-BE49-F238E27FC236}">
                <a16:creationId xmlns:a16="http://schemas.microsoft.com/office/drawing/2014/main" id="{0849EFD5-C538-4BFE-8152-75050C9B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516" y="802822"/>
            <a:ext cx="976233" cy="50337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37" name="Oval 14">
            <a:extLst>
              <a:ext uri="{FF2B5EF4-FFF2-40B4-BE49-F238E27FC236}">
                <a16:creationId xmlns:a16="http://schemas.microsoft.com/office/drawing/2014/main" id="{7FF67716-FBCF-1CEC-7EE6-2DFECA93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899" y="4780006"/>
            <a:ext cx="976232" cy="474977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B39C4B75-C098-2DD0-0FD3-5E9D0DE53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112" y="1091597"/>
            <a:ext cx="858089" cy="53185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5F6D4F34-8911-EDFF-740A-96C0729C1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3448" y="4922434"/>
            <a:ext cx="858089" cy="440944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68F5CDC4-1A52-FDC2-001B-48CA5A9BD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68" y="418323"/>
            <a:ext cx="23216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Fenoli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totali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1" name="Text Box 27">
            <a:extLst>
              <a:ext uri="{FF2B5EF4-FFF2-40B4-BE49-F238E27FC236}">
                <a16:creationId xmlns:a16="http://schemas.microsoft.com/office/drawing/2014/main" id="{2EB98C5E-CFCB-8ABD-74C8-604AAFDB8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61" y="3853907"/>
            <a:ext cx="2183776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derivati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del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ligustroside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2" name="Text Box 27">
            <a:extLst>
              <a:ext uri="{FF2B5EF4-FFF2-40B4-BE49-F238E27FC236}">
                <a16:creationId xmlns:a16="http://schemas.microsoft.com/office/drawing/2014/main" id="{FCC3D590-316E-5722-94B8-A1499F9F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986" y="396710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derivati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dell’oleuropeina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BFBB54A6-DA3C-C527-B1EE-65FBAFA1C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660" y="6575385"/>
            <a:ext cx="7930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determinazione± la deviazione standard.</a:t>
            </a:r>
          </a:p>
        </p:txBody>
      </p:sp>
      <p:sp>
        <p:nvSpPr>
          <p:cNvPr id="44" name="Text Box 27">
            <a:extLst>
              <a:ext uri="{FF2B5EF4-FFF2-40B4-BE49-F238E27FC236}">
                <a16:creationId xmlns:a16="http://schemas.microsoft.com/office/drawing/2014/main" id="{AB2E2712-698B-9ECA-6BBB-11473C4C4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60" y="4091484"/>
            <a:ext cx="4232530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lignani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5" name="Text Box 27">
            <a:extLst>
              <a:ext uri="{FF2B5EF4-FFF2-40B4-BE49-F238E27FC236}">
                <a16:creationId xmlns:a16="http://schemas.microsoft.com/office/drawing/2014/main" id="{1FD8DF7A-E23F-0FD7-DB00-A26AFE0B2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117002"/>
            <a:ext cx="4232530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Work Sans" pitchFamily="2" charset="0"/>
              </a:rPr>
              <a:t>α-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tocoferolo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6" name="Oval 14">
            <a:extLst>
              <a:ext uri="{FF2B5EF4-FFF2-40B4-BE49-F238E27FC236}">
                <a16:creationId xmlns:a16="http://schemas.microsoft.com/office/drawing/2014/main" id="{FBFF087D-702C-FB19-52EC-683E656F9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9140" y="3056800"/>
            <a:ext cx="858089" cy="440944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1B079145-C5D2-F1F9-9C10-9A2C4E4259D4}"/>
              </a:ext>
            </a:extLst>
          </p:cNvPr>
          <p:cNvSpPr/>
          <p:nvPr/>
        </p:nvSpPr>
        <p:spPr>
          <a:xfrm>
            <a:off x="8288383" y="3081331"/>
            <a:ext cx="67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99"/>
                </a:solidFill>
                <a:latin typeface="Work Sans" pitchFamily="2" charset="0"/>
              </a:rPr>
              <a:t>286 </a:t>
            </a:r>
            <a:endParaRPr lang="en-US" b="1" dirty="0">
              <a:solidFill>
                <a:srgbClr val="000099"/>
              </a:solidFill>
              <a:latin typeface="Work Sans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86939"/>
      </p:ext>
    </p:extLst>
  </p:cSld>
  <p:clrMapOvr>
    <a:masterClrMapping/>
  </p:clrMapOvr>
  <p:transition spd="slow" advTm="941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038774A9-4D66-9E1D-75B2-EEB336E01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153" y="245930"/>
            <a:ext cx="4567428" cy="347624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B29AC89-E22F-3D84-50FF-8BCD3D30F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572" y="246391"/>
            <a:ext cx="4829578" cy="3443713"/>
          </a:xfrm>
          <a:prstGeom prst="rect">
            <a:avLst/>
          </a:prstGeom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-37154" y="4580784"/>
            <a:ext cx="3858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Composizione </a:t>
            </a:r>
            <a:r>
              <a:rPr lang="en-US" sz="2000" dirty="0">
                <a:solidFill>
                  <a:srgbClr val="000099"/>
                </a:solidFill>
                <a:latin typeface="Work Sans" pitchFamily="2" charset="0"/>
              </a:rPr>
              <a:t>volatile </a:t>
            </a:r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(</a:t>
            </a:r>
            <a:r>
              <a:rPr lang="it-IT" sz="2000" dirty="0">
                <a:solidFill>
                  <a:srgbClr val="000099"/>
                </a:solidFill>
                <a:latin typeface="Calibri" panose="020F0502020204030204" pitchFamily="34" charset="0"/>
              </a:rPr>
              <a:t>µ</a:t>
            </a:r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g/kg) degli OEVO*</a:t>
            </a: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1210102" y="127567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delle aldeidi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5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 e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6</a:t>
            </a:r>
            <a:endParaRPr lang="en-US" sz="1400" b="1" baseline="-25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556430" y="1704975"/>
            <a:ext cx="4301320" cy="31043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4735542" y="1139614"/>
            <a:ext cx="1064266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25134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7184843" y="121397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degli alcoli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5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 e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6</a:t>
            </a:r>
            <a:endParaRPr lang="en-US" sz="1400" b="1" baseline="-25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7302190" y="1955011"/>
            <a:ext cx="3916545" cy="0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11145258" y="1632969"/>
            <a:ext cx="10467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3646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 algn="ctr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3821017" y="4133894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degli esteri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6</a:t>
            </a:r>
            <a:endParaRPr lang="en-US" sz="1400" b="1" baseline="-25000" dirty="0">
              <a:solidFill>
                <a:srgbClr val="009900"/>
              </a:solidFill>
              <a:latin typeface="Work Sans" pitchFamily="2" charset="0"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9753623" y="5902087"/>
            <a:ext cx="2195863" cy="304800"/>
            <a:chOff x="5545852" y="-165605"/>
            <a:chExt cx="2195863" cy="304800"/>
          </a:xfrm>
        </p:grpSpPr>
        <p:sp>
          <p:nvSpPr>
            <p:cNvPr id="26" name="Line 15"/>
            <p:cNvSpPr>
              <a:spLocks noChangeShapeType="1"/>
            </p:cNvSpPr>
            <p:nvPr/>
          </p:nvSpPr>
          <p:spPr bwMode="auto">
            <a:xfrm flipV="1">
              <a:off x="5545852" y="-1092"/>
              <a:ext cx="728089" cy="1286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6270228" y="-165605"/>
              <a:ext cx="14714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r>
                <a:rPr lang="it-IT" sz="1400" dirty="0">
                  <a:latin typeface="Work Sans" pitchFamily="2" charset="0"/>
                </a:rPr>
                <a:t>Valore medio</a:t>
              </a:r>
              <a:endParaRPr lang="en-US" sz="1400" dirty="0">
                <a:latin typeface="Work Sans" pitchFamily="2" charset="0"/>
              </a:endParaRPr>
            </a:p>
          </p:txBody>
        </p:sp>
      </p:grp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4709195" y="1075975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30" name="Oval 14"/>
          <p:cNvSpPr>
            <a:spLocks noChangeArrowheads="1"/>
          </p:cNvSpPr>
          <p:nvPr/>
        </p:nvSpPr>
        <p:spPr bwMode="auto">
          <a:xfrm>
            <a:off x="11101387" y="1514786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D6754C1-E1AC-BE36-C334-72C88E56EE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4232" y="3495214"/>
            <a:ext cx="4567428" cy="3256788"/>
          </a:xfrm>
          <a:prstGeom prst="rect">
            <a:avLst/>
          </a:prstGeom>
        </p:spPr>
      </p:pic>
      <p:sp>
        <p:nvSpPr>
          <p:cNvPr id="21" name="Line 15"/>
          <p:cNvSpPr>
            <a:spLocks noChangeShapeType="1"/>
          </p:cNvSpPr>
          <p:nvPr/>
        </p:nvSpPr>
        <p:spPr bwMode="auto">
          <a:xfrm flipV="1">
            <a:off x="4313459" y="5342670"/>
            <a:ext cx="4087591" cy="17980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56DEADE7-1303-1137-0CA6-99E01456D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660" y="6613485"/>
            <a:ext cx="79306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determinazione± la deviazione standard.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8241719" y="4914827"/>
            <a:ext cx="10467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86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32" name="Oval 14"/>
          <p:cNvSpPr>
            <a:spLocks noChangeArrowheads="1"/>
          </p:cNvSpPr>
          <p:nvPr/>
        </p:nvSpPr>
        <p:spPr bwMode="auto">
          <a:xfrm>
            <a:off x="8296707" y="4867007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2" name="Text Box 27">
            <a:extLst>
              <a:ext uri="{FF2B5EF4-FFF2-40B4-BE49-F238E27FC236}">
                <a16:creationId xmlns:a16="http://schemas.microsoft.com/office/drawing/2014/main" id="{B41AA01F-AFAA-E1A3-9E4F-E73ABC99A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4667" y="3352798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degli esteri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6</a:t>
            </a:r>
            <a:endParaRPr lang="en-US" sz="1400" b="1" baseline="-25000" dirty="0">
              <a:solidFill>
                <a:srgbClr val="009900"/>
              </a:solidFill>
              <a:latin typeface="Work Sans" pitchFamily="2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52546"/>
      </p:ext>
    </p:extLst>
  </p:cSld>
  <p:clrMapOvr>
    <a:masterClrMapping/>
  </p:clrMapOvr>
  <p:transition spd="slow" advTm="97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634733" y="342224"/>
            <a:ext cx="1110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9900"/>
                </a:solidFill>
                <a:latin typeface="Work Sans" pitchFamily="2" charset="0"/>
              </a:rPr>
              <a:t>Materiali e Metodi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0" y="4701931"/>
            <a:ext cx="11837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La valutazione della qualità merceologica degli oli (Reg. (EU) 2019/1604).</a:t>
            </a:r>
            <a:endParaRPr lang="it-IT" dirty="0">
              <a:solidFill>
                <a:srgbClr val="000066"/>
              </a:solidFill>
              <a:latin typeface="Work Sans" pitchFamily="2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495300" y="5276850"/>
            <a:ext cx="1242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885" marR="0" indent="-28575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83895" algn="l"/>
              </a:tabLst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L’estrazione e l’analisi HPLC dei composti fenolici (</a:t>
            </a:r>
            <a:r>
              <a:rPr lang="it-IT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Taticchi</a:t>
            </a: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et al.,</a:t>
            </a:r>
            <a:r>
              <a:rPr lang="it-IT" i="1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2021) e dell’</a:t>
            </a:r>
            <a:r>
              <a:rPr lang="el-GR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α</a:t>
            </a:r>
            <a:r>
              <a:rPr lang="en-US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-</a:t>
            </a:r>
            <a:r>
              <a:rPr lang="en-US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tocoferolo</a:t>
            </a: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(Esposto et al., 2015).</a:t>
            </a:r>
            <a:endParaRPr lang="en-US" dirty="0">
              <a:solidFill>
                <a:srgbClr val="000066"/>
              </a:solidFill>
              <a:effectLst/>
              <a:latin typeface="Work San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-334053" y="6009113"/>
            <a:ext cx="122639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885" marR="0" indent="-28575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83895" algn="l"/>
              </a:tabLst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La valutazione dei composti volatili degli oli (</a:t>
            </a:r>
            <a:r>
              <a:rPr lang="it-IT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Taticchi</a:t>
            </a: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et al., 2020).</a:t>
            </a:r>
            <a:endParaRPr lang="en-US" dirty="0">
              <a:solidFill>
                <a:srgbClr val="000066"/>
              </a:solidFill>
              <a:effectLst/>
              <a:latin typeface="Work San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52008" y="944066"/>
            <a:ext cx="11939992" cy="3369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Gli OEVO valutati nella Task 4.3 sono utilizzati per la preparazione delle miscele: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Blend Dop Umbria B (60% Moraiolo-20% Leccino-20% Frantoio);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M1 (60% Moraiolo-30% Borgiona-5% Leccino-5% Frantoio);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M2 (60% Moraiolo-30% Maurino-5% Leccino-5% Frantoio);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M3 (60% Moraiolo-30% FS17-5% Leccino-5% Frantoio);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M4 (60% Moraiolo-30% Leccio del Corno-5% Leccino-5% Frantoio);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M5 (60% Moraiolo-30% Gentile di Montone-5% Leccino-5% Frantoio); </a:t>
            </a:r>
          </a:p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M6 (60% Moraiolo-30% Gentile di Anghiari-5% Leccino-5% Frantoio).</a:t>
            </a:r>
            <a:endParaRPr lang="it-IT" dirty="0">
              <a:solidFill>
                <a:srgbClr val="000066"/>
              </a:solidFill>
              <a:latin typeface="Work Sans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230E83-7C25-24BA-3723-0562824078C2}"/>
              </a:ext>
            </a:extLst>
          </p:cNvPr>
          <p:cNvSpPr txBox="1"/>
          <p:nvPr/>
        </p:nvSpPr>
        <p:spPr>
          <a:xfrm>
            <a:off x="0" y="25159"/>
            <a:ext cx="10269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Work Sans" pitchFamily="2" charset="0"/>
              </a:rPr>
              <a:t>Task 4.4 - Miglioramento qualitativo del Blend DOP Umbria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C4A9B12-2760-7C8A-DBEC-1D4160A0AF24}"/>
              </a:ext>
            </a:extLst>
          </p:cNvPr>
          <p:cNvSpPr/>
          <p:nvPr/>
        </p:nvSpPr>
        <p:spPr>
          <a:xfrm>
            <a:off x="1894417" y="1449916"/>
            <a:ext cx="8534399" cy="406401"/>
          </a:xfrm>
          <a:prstGeom prst="rect">
            <a:avLst/>
          </a:prstGeom>
          <a:solidFill>
            <a:srgbClr val="00CC00">
              <a:alpha val="23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B6A45D-F018-30A9-B8C9-E5026E9492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69" t="16331" r="65045" b="26839"/>
          <a:stretch/>
        </p:blipFill>
        <p:spPr>
          <a:xfrm>
            <a:off x="552150" y="1600200"/>
            <a:ext cx="781350" cy="24947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54226"/>
      </p:ext>
    </p:extLst>
  </p:cSld>
  <p:clrMapOvr>
    <a:masterClrMapping/>
  </p:clrMapOvr>
  <p:transition spd="slow" advTm="521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6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868FFF6-31BA-EAA8-D3BA-0AE600F1C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972" y="2163912"/>
            <a:ext cx="3887495" cy="28991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BC14234-1E8F-C8F4-8898-2416A8689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5989"/>
            <a:ext cx="3887495" cy="31426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A7FB2BB-9CE0-1E97-94B3-9124196512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58895"/>
            <a:ext cx="3887495" cy="28991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5AAA1CB-03E1-435B-A5ED-C25070EB3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960" y="3958895"/>
            <a:ext cx="3903040" cy="28991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FE094B9-69A4-4279-8682-904EA9B7F6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505" y="665988"/>
            <a:ext cx="3887495" cy="3142640"/>
          </a:xfrm>
          <a:prstGeom prst="rect">
            <a:avLst/>
          </a:prstGeom>
        </p:spPr>
      </p:pic>
      <p:sp>
        <p:nvSpPr>
          <p:cNvPr id="56" name="Rettangolo 1"/>
          <p:cNvSpPr>
            <a:spLocks noChangeArrowheads="1"/>
          </p:cNvSpPr>
          <p:nvPr/>
        </p:nvSpPr>
        <p:spPr bwMode="auto">
          <a:xfrm>
            <a:off x="1546467" y="-2280"/>
            <a:ext cx="8942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Parametri merceologici delle miscele di OEVO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375809" y="294254"/>
            <a:ext cx="11816191" cy="5441756"/>
            <a:chOff x="402186" y="294254"/>
            <a:chExt cx="11816191" cy="5441756"/>
          </a:xfrm>
        </p:grpSpPr>
        <p:grpSp>
          <p:nvGrpSpPr>
            <p:cNvPr id="61" name="Gruppo 60"/>
            <p:cNvGrpSpPr/>
            <p:nvPr/>
          </p:nvGrpSpPr>
          <p:grpSpPr>
            <a:xfrm>
              <a:off x="4414950" y="5013204"/>
              <a:ext cx="3910462" cy="722806"/>
              <a:chOff x="4239959" y="222472"/>
              <a:chExt cx="3910462" cy="722806"/>
            </a:xfrm>
          </p:grpSpPr>
          <p:sp>
            <p:nvSpPr>
              <p:cNvPr id="62" name="Line 15"/>
              <p:cNvSpPr>
                <a:spLocks noChangeShapeType="1"/>
              </p:cNvSpPr>
              <p:nvPr/>
            </p:nvSpPr>
            <p:spPr bwMode="auto">
              <a:xfrm flipV="1">
                <a:off x="4243390" y="794132"/>
                <a:ext cx="728089" cy="1286"/>
              </a:xfrm>
              <a:prstGeom prst="line">
                <a:avLst/>
              </a:prstGeom>
              <a:noFill/>
              <a:ln w="31750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5"/>
              <p:cNvSpPr>
                <a:spLocks noChangeShapeType="1"/>
              </p:cNvSpPr>
              <p:nvPr/>
            </p:nvSpPr>
            <p:spPr bwMode="auto">
              <a:xfrm flipV="1">
                <a:off x="4239959" y="400260"/>
                <a:ext cx="731520" cy="3937"/>
              </a:xfrm>
              <a:prstGeom prst="line">
                <a:avLst/>
              </a:prstGeom>
              <a:noFill/>
              <a:ln w="31750">
                <a:solidFill>
                  <a:srgbClr val="C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 Box 16"/>
              <p:cNvSpPr txBox="1">
                <a:spLocks noChangeArrowheads="1"/>
              </p:cNvSpPr>
              <p:nvPr/>
            </p:nvSpPr>
            <p:spPr bwMode="auto">
              <a:xfrm>
                <a:off x="5081557" y="222472"/>
                <a:ext cx="306886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latin typeface="Work Sans" pitchFamily="2" charset="0"/>
                  </a:rPr>
                  <a:t>Limite legale Reg. UE 2022/2014</a:t>
                </a:r>
                <a:endParaRPr lang="en-US" sz="1400" dirty="0">
                  <a:latin typeface="Work Sans" pitchFamily="2" charset="0"/>
                </a:endParaRPr>
              </a:p>
            </p:txBody>
          </p:sp>
          <p:sp>
            <p:nvSpPr>
              <p:cNvPr id="72" name="Text Box 16"/>
              <p:cNvSpPr txBox="1">
                <a:spLocks noChangeArrowheads="1"/>
              </p:cNvSpPr>
              <p:nvPr/>
            </p:nvSpPr>
            <p:spPr bwMode="auto">
              <a:xfrm>
                <a:off x="5177484" y="640478"/>
                <a:ext cx="19843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r>
                  <a:rPr lang="it-IT" sz="1400" dirty="0">
                    <a:latin typeface="Work Sans" pitchFamily="2" charset="0"/>
                  </a:rPr>
                  <a:t>Blend Dop Umbria </a:t>
                </a:r>
                <a:endParaRPr lang="en-US" sz="1400" dirty="0">
                  <a:latin typeface="Work Sans" pitchFamily="2" charset="0"/>
                </a:endParaRPr>
              </a:p>
            </p:txBody>
          </p:sp>
        </p:grpSp>
        <p:sp>
          <p:nvSpPr>
            <p:cNvPr id="73" name="Line 15"/>
            <p:cNvSpPr>
              <a:spLocks noChangeShapeType="1"/>
            </p:cNvSpPr>
            <p:nvPr/>
          </p:nvSpPr>
          <p:spPr bwMode="auto">
            <a:xfrm flipV="1">
              <a:off x="533664" y="766758"/>
              <a:ext cx="3291840" cy="883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ttangolo 73"/>
            <p:cNvSpPr/>
            <p:nvPr/>
          </p:nvSpPr>
          <p:spPr>
            <a:xfrm>
              <a:off x="1246142" y="294254"/>
              <a:ext cx="15376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40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Work Sans" pitchFamily="2" charset="0"/>
                  <a:ea typeface="+mn-ea"/>
                  <a:cs typeface="+mn-cs"/>
                </a:defRPr>
              </a:pP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Acidità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(%)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399725" y="839246"/>
              <a:ext cx="1128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Work Sans" pitchFamily="2" charset="0"/>
                </a:rPr>
                <a:t>≤ 0,8</a:t>
              </a:r>
            </a:p>
          </p:txBody>
        </p:sp>
        <p:sp>
          <p:nvSpPr>
            <p:cNvPr id="76" name="Line 15"/>
            <p:cNvSpPr>
              <a:spLocks noChangeShapeType="1"/>
            </p:cNvSpPr>
            <p:nvPr/>
          </p:nvSpPr>
          <p:spPr bwMode="auto">
            <a:xfrm flipV="1">
              <a:off x="436077" y="2709379"/>
              <a:ext cx="3291840" cy="883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 Box 16"/>
            <p:cNvSpPr txBox="1">
              <a:spLocks noChangeArrowheads="1"/>
            </p:cNvSpPr>
            <p:nvPr/>
          </p:nvSpPr>
          <p:spPr bwMode="auto">
            <a:xfrm>
              <a:off x="3035946" y="1254894"/>
              <a:ext cx="1128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0,22</a:t>
              </a:r>
            </a:p>
          </p:txBody>
        </p:sp>
        <p:sp>
          <p:nvSpPr>
            <p:cNvPr id="78" name="Line 15"/>
            <p:cNvSpPr>
              <a:spLocks noChangeShapeType="1"/>
            </p:cNvSpPr>
            <p:nvPr/>
          </p:nvSpPr>
          <p:spPr bwMode="auto">
            <a:xfrm flipV="1">
              <a:off x="8662984" y="784075"/>
              <a:ext cx="329184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17"/>
            <p:cNvSpPr txBox="1">
              <a:spLocks noChangeArrowheads="1"/>
            </p:cNvSpPr>
            <p:nvPr/>
          </p:nvSpPr>
          <p:spPr bwMode="auto">
            <a:xfrm>
              <a:off x="8407443" y="339912"/>
              <a:ext cx="38109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Numero di perossidi </a:t>
              </a:r>
              <a:r>
                <a:rPr lang="it-IT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(</a:t>
              </a:r>
              <a:r>
                <a:rPr lang="it-IT" sz="9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meq</a:t>
              </a:r>
              <a:r>
                <a:rPr lang="it-IT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 O2/kg olio)</a:t>
              </a:r>
            </a:p>
          </p:txBody>
        </p:sp>
        <p:sp>
          <p:nvSpPr>
            <p:cNvPr id="80" name="Rettangolo 79"/>
            <p:cNvSpPr/>
            <p:nvPr/>
          </p:nvSpPr>
          <p:spPr>
            <a:xfrm>
              <a:off x="9662318" y="879008"/>
              <a:ext cx="8867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Work Sans" pitchFamily="2" charset="0"/>
                </a:rPr>
                <a:t>≤ 20,0</a:t>
              </a:r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 flipV="1">
              <a:off x="8502122" y="2230340"/>
              <a:ext cx="3291840" cy="883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11266601" y="1233506"/>
              <a:ext cx="5116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8,7</a:t>
              </a:r>
            </a:p>
          </p:txBody>
        </p:sp>
        <p:sp>
          <p:nvSpPr>
            <p:cNvPr id="83" name="Line 15"/>
            <p:cNvSpPr>
              <a:spLocks noChangeShapeType="1"/>
            </p:cNvSpPr>
            <p:nvPr/>
          </p:nvSpPr>
          <p:spPr bwMode="auto">
            <a:xfrm flipV="1">
              <a:off x="402186" y="4069208"/>
              <a:ext cx="338328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Work Sans" pitchFamily="2" charset="0"/>
              </a:endParaRPr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 flipV="1">
              <a:off x="419145" y="4847706"/>
              <a:ext cx="3383280" cy="883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ttangolo 84"/>
            <p:cNvSpPr/>
            <p:nvPr/>
          </p:nvSpPr>
          <p:spPr>
            <a:xfrm>
              <a:off x="3203562" y="4128839"/>
              <a:ext cx="6880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1,68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  <p:sp>
          <p:nvSpPr>
            <p:cNvPr id="86" name="Text Box 21"/>
            <p:cNvSpPr txBox="1">
              <a:spLocks noChangeArrowheads="1"/>
            </p:cNvSpPr>
            <p:nvPr/>
          </p:nvSpPr>
          <p:spPr bwMode="auto">
            <a:xfrm>
              <a:off x="1248029" y="3676665"/>
              <a:ext cx="14208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K</a:t>
              </a:r>
              <a:r>
                <a:rPr lang="it-IT" sz="2000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232 </a:t>
              </a:r>
              <a:endPara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" pitchFamily="2" charset="0"/>
              </a:endParaRPr>
            </a:p>
          </p:txBody>
        </p:sp>
        <p:sp>
          <p:nvSpPr>
            <p:cNvPr id="87" name="Rettangolo 86"/>
            <p:cNvSpPr/>
            <p:nvPr/>
          </p:nvSpPr>
          <p:spPr>
            <a:xfrm>
              <a:off x="1445347" y="4141356"/>
              <a:ext cx="9557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latin typeface="Work Sans" pitchFamily="2" charset="0"/>
                </a:rPr>
                <a:t>≤ 2,50 </a:t>
              </a:r>
              <a:endParaRPr lang="en-US" dirty="0">
                <a:latin typeface="Work Sans" pitchFamily="2" charset="0"/>
              </a:endParaRPr>
            </a:p>
          </p:txBody>
        </p:sp>
        <p:sp>
          <p:nvSpPr>
            <p:cNvPr id="88" name="Text Box 30"/>
            <p:cNvSpPr txBox="1">
              <a:spLocks noChangeArrowheads="1"/>
            </p:cNvSpPr>
            <p:nvPr/>
          </p:nvSpPr>
          <p:spPr bwMode="auto">
            <a:xfrm>
              <a:off x="5525373" y="1251229"/>
              <a:ext cx="763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∆K</a:t>
              </a:r>
              <a:r>
                <a:rPr lang="it-IT" sz="2000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 </a:t>
              </a:r>
              <a:endPara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" pitchFamily="2" charset="0"/>
              </a:endParaRPr>
            </a:p>
          </p:txBody>
        </p:sp>
        <p:sp>
          <p:nvSpPr>
            <p:cNvPr id="89" name="Text Box 27"/>
            <p:cNvSpPr txBox="1">
              <a:spLocks noChangeArrowheads="1"/>
            </p:cNvSpPr>
            <p:nvPr/>
          </p:nvSpPr>
          <p:spPr bwMode="auto">
            <a:xfrm>
              <a:off x="6134850" y="1267181"/>
              <a:ext cx="93932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/>
            <a:lstStyle/>
            <a:p>
              <a:r>
                <a:rPr lang="it-IT" dirty="0">
                  <a:latin typeface="Work Sans" pitchFamily="2" charset="0"/>
                </a:rPr>
                <a:t>≤ 0,01 </a:t>
              </a:r>
              <a:endParaRPr lang="en-US" dirty="0">
                <a:latin typeface="Work Sans" pitchFamily="2" charset="0"/>
              </a:endParaRPr>
            </a:p>
            <a:p>
              <a:endParaRPr lang="en-US" dirty="0">
                <a:latin typeface="Work Sans" pitchFamily="2" charset="0"/>
              </a:endParaRPr>
            </a:p>
            <a:p>
              <a:pPr lvl="2"/>
              <a:endParaRPr lang="en-US" dirty="0">
                <a:latin typeface="Work Sans" pitchFamily="2" charset="0"/>
              </a:endParaRPr>
            </a:p>
          </p:txBody>
        </p:sp>
        <p:sp>
          <p:nvSpPr>
            <p:cNvPr id="91" name="Line 15"/>
            <p:cNvSpPr>
              <a:spLocks noChangeShapeType="1"/>
            </p:cNvSpPr>
            <p:nvPr/>
          </p:nvSpPr>
          <p:spPr bwMode="auto">
            <a:xfrm flipV="1">
              <a:off x="4611188" y="2399136"/>
              <a:ext cx="338328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5"/>
            <p:cNvSpPr>
              <a:spLocks noChangeShapeType="1"/>
            </p:cNvSpPr>
            <p:nvPr/>
          </p:nvSpPr>
          <p:spPr bwMode="auto">
            <a:xfrm flipV="1">
              <a:off x="8675370" y="4082331"/>
              <a:ext cx="338328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 Box 21"/>
            <p:cNvSpPr txBox="1">
              <a:spLocks noChangeArrowheads="1"/>
            </p:cNvSpPr>
            <p:nvPr/>
          </p:nvSpPr>
          <p:spPr bwMode="auto">
            <a:xfrm>
              <a:off x="9588377" y="3610597"/>
              <a:ext cx="14208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K</a:t>
              </a:r>
              <a:r>
                <a:rPr lang="it-IT" sz="2000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270</a:t>
              </a:r>
              <a:endPara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" pitchFamily="2" charset="0"/>
              </a:endParaRPr>
            </a:p>
          </p:txBody>
        </p:sp>
        <p:sp>
          <p:nvSpPr>
            <p:cNvPr id="94" name="Text Box 27"/>
            <p:cNvSpPr txBox="1">
              <a:spLocks noChangeArrowheads="1"/>
            </p:cNvSpPr>
            <p:nvPr/>
          </p:nvSpPr>
          <p:spPr bwMode="auto">
            <a:xfrm>
              <a:off x="10004780" y="4259467"/>
              <a:ext cx="93932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/>
            <a:lstStyle/>
            <a:p>
              <a:r>
                <a:rPr lang="it-IT" dirty="0">
                  <a:latin typeface="Work Sans" pitchFamily="2" charset="0"/>
                </a:rPr>
                <a:t>≤ 0,22 </a:t>
              </a:r>
              <a:endParaRPr lang="en-US" dirty="0">
                <a:latin typeface="Work Sans" pitchFamily="2" charset="0"/>
              </a:endParaRPr>
            </a:p>
            <a:p>
              <a:endParaRPr lang="en-US" dirty="0">
                <a:latin typeface="Work Sans" pitchFamily="2" charset="0"/>
              </a:endParaRPr>
            </a:p>
            <a:p>
              <a:pPr lvl="2"/>
              <a:endParaRPr lang="en-US" dirty="0">
                <a:latin typeface="Work Sans" pitchFamily="2" charset="0"/>
              </a:endParaRPr>
            </a:p>
          </p:txBody>
        </p:sp>
        <p:sp>
          <p:nvSpPr>
            <p:cNvPr id="95" name="Line 15"/>
            <p:cNvSpPr>
              <a:spLocks noChangeShapeType="1"/>
            </p:cNvSpPr>
            <p:nvPr/>
          </p:nvSpPr>
          <p:spPr bwMode="auto">
            <a:xfrm flipV="1">
              <a:off x="8763490" y="5438584"/>
              <a:ext cx="3302630" cy="5584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5"/>
            <p:cNvSpPr>
              <a:spLocks noChangeShapeType="1"/>
            </p:cNvSpPr>
            <p:nvPr/>
          </p:nvSpPr>
          <p:spPr bwMode="auto">
            <a:xfrm flipV="1">
              <a:off x="4557381" y="3932425"/>
              <a:ext cx="3439095" cy="17837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Rettangolo 96"/>
            <p:cNvSpPr/>
            <p:nvPr/>
          </p:nvSpPr>
          <p:spPr>
            <a:xfrm>
              <a:off x="11266233" y="4349052"/>
              <a:ext cx="6928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0,10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  <p:sp>
          <p:nvSpPr>
            <p:cNvPr id="98" name="Text Box 27"/>
            <p:cNvSpPr txBox="1">
              <a:spLocks noChangeArrowheads="1"/>
            </p:cNvSpPr>
            <p:nvPr/>
          </p:nvSpPr>
          <p:spPr bwMode="auto">
            <a:xfrm>
              <a:off x="7107948" y="4322594"/>
              <a:ext cx="93932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/>
            <a:lstStyle/>
            <a:p>
              <a:r>
                <a:rPr lang="it-IT" dirty="0">
                  <a:solidFill>
                    <a:srgbClr val="000099"/>
                  </a:solidFill>
                  <a:latin typeface="Work Sans" pitchFamily="2" charset="0"/>
                </a:rPr>
                <a:t>-0,002 </a:t>
              </a:r>
              <a:endParaRPr lang="en-US" dirty="0">
                <a:solidFill>
                  <a:srgbClr val="000099"/>
                </a:solidFill>
                <a:latin typeface="Work Sans" pitchFamily="2" charset="0"/>
              </a:endParaRPr>
            </a:p>
            <a:p>
              <a:endParaRPr lang="en-US" dirty="0">
                <a:solidFill>
                  <a:srgbClr val="000099"/>
                </a:solidFill>
                <a:latin typeface="Work Sans" pitchFamily="2" charset="0"/>
              </a:endParaRPr>
            </a:p>
            <a:p>
              <a:pPr lvl="2"/>
              <a:endParaRPr lang="en-US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</p:grp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3085307" y="1218693"/>
            <a:ext cx="1090613" cy="50337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0" name="Oval 14"/>
          <p:cNvSpPr>
            <a:spLocks noChangeArrowheads="1"/>
          </p:cNvSpPr>
          <p:nvPr/>
        </p:nvSpPr>
        <p:spPr bwMode="auto">
          <a:xfrm>
            <a:off x="2973016" y="4076873"/>
            <a:ext cx="1090613" cy="565688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1" name="Oval 14"/>
          <p:cNvSpPr>
            <a:spLocks noChangeArrowheads="1"/>
          </p:cNvSpPr>
          <p:nvPr/>
        </p:nvSpPr>
        <p:spPr bwMode="auto">
          <a:xfrm>
            <a:off x="10961977" y="1139767"/>
            <a:ext cx="1090613" cy="53185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2" name="Oval 14"/>
          <p:cNvSpPr>
            <a:spLocks noChangeArrowheads="1"/>
          </p:cNvSpPr>
          <p:nvPr/>
        </p:nvSpPr>
        <p:spPr bwMode="auto">
          <a:xfrm>
            <a:off x="7024187" y="4207616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3" name="Oval 14"/>
          <p:cNvSpPr>
            <a:spLocks noChangeArrowheads="1"/>
          </p:cNvSpPr>
          <p:nvPr/>
        </p:nvSpPr>
        <p:spPr bwMode="auto">
          <a:xfrm>
            <a:off x="10973142" y="4309178"/>
            <a:ext cx="1090613" cy="55367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C3F20A-21C9-C189-A2D6-89E33BDD2C5B}"/>
              </a:ext>
            </a:extLst>
          </p:cNvPr>
          <p:cNvSpPr txBox="1"/>
          <p:nvPr/>
        </p:nvSpPr>
        <p:spPr>
          <a:xfrm>
            <a:off x="3742266" y="5796171"/>
            <a:ext cx="4572000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900" b="1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Legenda</a:t>
            </a:r>
            <a:r>
              <a:rPr lang="it-IT" sz="900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 Blend Dop Umbria B (60% Moraiolo-20% Leccino-20% Frantoio); M1 (60% Moraiolo-30% Borgiona-5% Leccino-5% Frantoio); M2 (60% Moraiolo-30% Maurino-5% Leccino-5% Frantoio); M3 (60% Moraiolo-30% FS17-5% Leccino-5% Frantoio); M4 (60% Moraiolo-30% Leccio del Corno-5% Leccino-5% Frantoio); M5 (60% Moraiolo-30% Gentile di Montone-5% Leccino-5% Frantoio); M6 (60% Moraiolo-30% Gentile di Anghiari-5% Leccino-5% Frantoio).</a:t>
            </a:r>
            <a:endParaRPr lang="it-IT" sz="900" dirty="0">
              <a:latin typeface="Work Sans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15829"/>
      </p:ext>
    </p:extLst>
  </p:cSld>
  <p:clrMapOvr>
    <a:masterClrMapping/>
  </p:clrMapOvr>
  <p:transition spd="slow" advTm="22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1">
            <a:extLst>
              <a:ext uri="{FF2B5EF4-FFF2-40B4-BE49-F238E27FC236}">
                <a16:creationId xmlns:a16="http://schemas.microsoft.com/office/drawing/2014/main" id="{6ACA441B-7F62-FFB9-4749-64D78353E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467" y="-2280"/>
            <a:ext cx="8942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Composizione </a:t>
            </a:r>
            <a:r>
              <a:rPr lang="it-IT" sz="2000" dirty="0" err="1">
                <a:solidFill>
                  <a:srgbClr val="000099"/>
                </a:solidFill>
                <a:latin typeface="Work Sans" pitchFamily="2" charset="0"/>
              </a:rPr>
              <a:t>acidica</a:t>
            </a:r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 delle miscele di OEVO*</a:t>
            </a: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77539BC-C0DB-CCD8-687C-308E8069A950}"/>
              </a:ext>
            </a:extLst>
          </p:cNvPr>
          <p:cNvGraphicFramePr>
            <a:graphicFrameLocks noGrp="1"/>
          </p:cNvGraphicFramePr>
          <p:nvPr/>
        </p:nvGraphicFramePr>
        <p:xfrm>
          <a:off x="135467" y="762000"/>
          <a:ext cx="11683997" cy="47129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6471">
                  <a:extLst>
                    <a:ext uri="{9D8B030D-6E8A-4147-A177-3AD203B41FA5}">
                      <a16:colId xmlns:a16="http://schemas.microsoft.com/office/drawing/2014/main" val="2058161549"/>
                    </a:ext>
                  </a:extLst>
                </a:gridCol>
                <a:gridCol w="1178218">
                  <a:extLst>
                    <a:ext uri="{9D8B030D-6E8A-4147-A177-3AD203B41FA5}">
                      <a16:colId xmlns:a16="http://schemas.microsoft.com/office/drawing/2014/main" val="1046400919"/>
                    </a:ext>
                  </a:extLst>
                </a:gridCol>
                <a:gridCol w="1178218">
                  <a:extLst>
                    <a:ext uri="{9D8B030D-6E8A-4147-A177-3AD203B41FA5}">
                      <a16:colId xmlns:a16="http://schemas.microsoft.com/office/drawing/2014/main" val="2780145439"/>
                    </a:ext>
                  </a:extLst>
                </a:gridCol>
                <a:gridCol w="1178218">
                  <a:extLst>
                    <a:ext uri="{9D8B030D-6E8A-4147-A177-3AD203B41FA5}">
                      <a16:colId xmlns:a16="http://schemas.microsoft.com/office/drawing/2014/main" val="1814925386"/>
                    </a:ext>
                  </a:extLst>
                </a:gridCol>
                <a:gridCol w="1178218">
                  <a:extLst>
                    <a:ext uri="{9D8B030D-6E8A-4147-A177-3AD203B41FA5}">
                      <a16:colId xmlns:a16="http://schemas.microsoft.com/office/drawing/2014/main" val="3942619787"/>
                    </a:ext>
                  </a:extLst>
                </a:gridCol>
                <a:gridCol w="1178218">
                  <a:extLst>
                    <a:ext uri="{9D8B030D-6E8A-4147-A177-3AD203B41FA5}">
                      <a16:colId xmlns:a16="http://schemas.microsoft.com/office/drawing/2014/main" val="1099884463"/>
                    </a:ext>
                  </a:extLst>
                </a:gridCol>
                <a:gridCol w="1178218">
                  <a:extLst>
                    <a:ext uri="{9D8B030D-6E8A-4147-A177-3AD203B41FA5}">
                      <a16:colId xmlns:a16="http://schemas.microsoft.com/office/drawing/2014/main" val="2970875173"/>
                    </a:ext>
                  </a:extLst>
                </a:gridCol>
                <a:gridCol w="1178218">
                  <a:extLst>
                    <a:ext uri="{9D8B030D-6E8A-4147-A177-3AD203B41FA5}">
                      <a16:colId xmlns:a16="http://schemas.microsoft.com/office/drawing/2014/main" val="2849285646"/>
                    </a:ext>
                  </a:extLst>
                </a:gridCol>
              </a:tblGrid>
              <a:tr h="389467">
                <a:tc>
                  <a:txBody>
                    <a:bodyPr/>
                    <a:lstStyle/>
                    <a:p>
                      <a:pPr algn="ctr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b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Work Sans" pitchFamily="2" charset="0"/>
                        </a:rPr>
                        <a:t>B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Work Sans" pitchFamily="2" charset="0"/>
                        </a:rPr>
                        <a:t>M1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Work Sans" pitchFamily="2" charset="0"/>
                        </a:rPr>
                        <a:t>M2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Work Sans" pitchFamily="2" charset="0"/>
                        </a:rPr>
                        <a:t>M3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Work Sans" pitchFamily="2" charset="0"/>
                        </a:rPr>
                        <a:t>M4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Work Sans" pitchFamily="2" charset="0"/>
                        </a:rPr>
                        <a:t>M5 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400" b="1" u="none" strike="noStrike" dirty="0">
                          <a:effectLst/>
                          <a:latin typeface="Work Sans" pitchFamily="2" charset="0"/>
                        </a:rPr>
                        <a:t>M6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959473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Ac. miristico (C14:0)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327600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Ac. palmitico (C16:0)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13.06±0.1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13.7±0.1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13.7±0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13.5±0.1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13.7±0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13.7±0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247196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Ac. </a:t>
                      </a:r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palmitoleico</a:t>
                      </a:r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 (C16:1)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1.08±0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1.1±0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1.4±0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1.2±0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1.8±0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1.5±0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1.4±0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91318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margarico (C17:0)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0.03±0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0.1±0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0.1±0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0.1±0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936799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cis-10-eptadecenoico (C17:1)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0.09±0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0.1±0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0.2±0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0.1±0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0.1±0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0.1±0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418149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stearico (C18:0)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1.97±0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2.3±0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2±0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1.2±0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1.9±0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2.4±0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550921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oleico (C18:1n9c)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74.2±0.4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72.3±0.1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72.6±0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72.8±0.1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74.1±0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74.3±0.1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72.8±0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988206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linoleico (C18:2n6c)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8.1±0.3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9±0.1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8.9±0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8.9±0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7.7±0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7.7±0.1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8.2±0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336149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linolenico (C18:3n3)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0.79±0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0.7±0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0.9±0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0.8±0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0.8±0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0.8±0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130662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arachidico (C20:0)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0.38±0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0.4±0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0.4±0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0.4±0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0.2±0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0.4±0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865212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cis-11-eicosenoico (C20:1n9)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0.29±0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0.3±0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0.3±0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0.3±0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372309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Ac. Beenico(22:0)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361573"/>
                  </a:ext>
                </a:extLst>
              </a:tr>
              <a:tr h="26322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Ac. </a:t>
                      </a:r>
                      <a:r>
                        <a:rPr lang="it-IT" sz="11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Work Sans" pitchFamily="2" charset="0"/>
                          <a:ea typeface="+mn-ea"/>
                          <a:cs typeface="+mn-cs"/>
                        </a:rPr>
                        <a:t>lignocerico</a:t>
                      </a:r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 (C24:0)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00583"/>
                  </a:ext>
                </a:extLst>
              </a:tr>
              <a:tr h="3033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SFA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15.45±0.08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16.45±0.11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16.09±0.03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15.79±0.15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15.25±0.02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15.28±0.03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16.48±0.04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35595"/>
                  </a:ext>
                </a:extLst>
              </a:tr>
              <a:tr h="3217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MUFA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75.65±0.44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73.69±0.08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74.33±0.07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74.44±0.15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76.2±0.07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76.18±0.18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74.56±0.06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184003"/>
                  </a:ext>
                </a:extLst>
              </a:tr>
              <a:tr h="27638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PUFA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8.9±0.32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9.86±0.06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9.58±0.02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9.77±0.03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8.55±0.03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>
                          <a:effectLst/>
                          <a:latin typeface="Work Sans" pitchFamily="2" charset="0"/>
                        </a:rPr>
                        <a:t>8.54±0.14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  <a:latin typeface="Work Sans" pitchFamily="2" charset="0"/>
                        </a:rPr>
                        <a:t>8.96±0.03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9525" marR="9525" marT="9525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43854"/>
                  </a:ext>
                </a:extLst>
              </a:tr>
            </a:tbl>
          </a:graphicData>
        </a:graphic>
      </p:graphicFrame>
      <p:sp>
        <p:nvSpPr>
          <p:cNvPr id="8" name="Rettangolo 7">
            <a:extLst>
              <a:ext uri="{FF2B5EF4-FFF2-40B4-BE49-F238E27FC236}">
                <a16:creationId xmlns:a16="http://schemas.microsoft.com/office/drawing/2014/main" id="{E12E1D07-7F6A-70E1-1BBF-FC36A269EB6F}"/>
              </a:ext>
            </a:extLst>
          </p:cNvPr>
          <p:cNvSpPr/>
          <p:nvPr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047CA0-245A-41FA-94E5-9C15D83B012B}"/>
              </a:ext>
            </a:extLst>
          </p:cNvPr>
          <p:cNvSpPr txBox="1"/>
          <p:nvPr/>
        </p:nvSpPr>
        <p:spPr>
          <a:xfrm>
            <a:off x="0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Legenda</a:t>
            </a:r>
            <a:r>
              <a:rPr lang="it-IT" sz="1000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 </a:t>
            </a:r>
            <a:r>
              <a:rPr lang="it-IT" sz="1000" dirty="0"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Blend Dop Umbria </a:t>
            </a:r>
            <a:r>
              <a:rPr lang="it-IT" sz="1000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B (60% Moraiolo-20% Leccino-20% Frantoio); M1 (60% Moraiolo-30% Borgiona-5% Leccino-5% Frantoio); M2 (60% Moraiolo-30% Maurino-5% Leccino-5% Frantoio); M3 (60% Moraiolo-30% FS17-5% Leccino-5% Frantoio); M4 (60% Moraiolo-30% Leccio del Corno-5% Leccino-5% Frantoio); M5 (60% Moraiolo-30% Gentile di Montone-5% Leccino-5% Frantoio); M6 (60% Moraiolo-30% Gentile di Anghiari-5% Leccino-5% Frantoio)</a:t>
            </a:r>
            <a:endParaRPr lang="it-IT" sz="1000" dirty="0">
              <a:latin typeface="Work Sans" pitchFamily="2" charset="0"/>
            </a:endParaRP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693732" y="5951852"/>
            <a:ext cx="89423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determinazione± la deviazione standard.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8132D49-6373-3E0F-8C13-A2683D920A9F}"/>
              </a:ext>
            </a:extLst>
          </p:cNvPr>
          <p:cNvSpPr/>
          <p:nvPr/>
        </p:nvSpPr>
        <p:spPr>
          <a:xfrm>
            <a:off x="152403" y="2726265"/>
            <a:ext cx="11650132" cy="254001"/>
          </a:xfrm>
          <a:prstGeom prst="rect">
            <a:avLst/>
          </a:prstGeom>
          <a:solidFill>
            <a:srgbClr val="00C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AE35BF3-2765-F8FE-E5AD-54570046F773}"/>
              </a:ext>
            </a:extLst>
          </p:cNvPr>
          <p:cNvSpPr/>
          <p:nvPr/>
        </p:nvSpPr>
        <p:spPr>
          <a:xfrm>
            <a:off x="135471" y="3268132"/>
            <a:ext cx="11650132" cy="254001"/>
          </a:xfrm>
          <a:prstGeom prst="rect">
            <a:avLst/>
          </a:prstGeom>
          <a:solidFill>
            <a:srgbClr val="00C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48353"/>
      </p:ext>
    </p:extLst>
  </p:cSld>
  <p:clrMapOvr>
    <a:masterClrMapping/>
  </p:clrMapOvr>
  <p:transition spd="slow" advTm="240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6467B32-E9CF-0A73-A2CC-B0AB0839D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772" y="1457283"/>
            <a:ext cx="5442494" cy="441057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7B32E40-3B7A-4129-4CD8-18F927D73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172" y="322749"/>
            <a:ext cx="5442494" cy="4410578"/>
          </a:xfrm>
          <a:prstGeom prst="rect">
            <a:avLst/>
          </a:prstGeom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428226" y="5165523"/>
            <a:ext cx="44104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000099"/>
                </a:solidFill>
                <a:latin typeface="Work Sans" pitchFamily="2" charset="0"/>
              </a:rPr>
              <a:t>Acidi grassi (%)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8100004" y="1017630"/>
            <a:ext cx="2712464" cy="304800"/>
            <a:chOff x="5545852" y="-153492"/>
            <a:chExt cx="2712464" cy="304800"/>
          </a:xfrm>
        </p:grpSpPr>
        <p:sp>
          <p:nvSpPr>
            <p:cNvPr id="6" name="Line 15"/>
            <p:cNvSpPr>
              <a:spLocks noChangeShapeType="1"/>
            </p:cNvSpPr>
            <p:nvPr/>
          </p:nvSpPr>
          <p:spPr bwMode="auto">
            <a:xfrm flipV="1">
              <a:off x="5545852" y="-1092"/>
              <a:ext cx="728089" cy="1286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6273941" y="-153492"/>
              <a:ext cx="1984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r>
                <a:rPr lang="it-IT" sz="1400" dirty="0">
                  <a:latin typeface="Work Sans" pitchFamily="2" charset="0"/>
                </a:rPr>
                <a:t>Blend Dop Umbria</a:t>
              </a:r>
              <a:endParaRPr lang="en-US" sz="1400" dirty="0">
                <a:latin typeface="Work Sans" pitchFamily="2" charset="0"/>
              </a:endParaRPr>
            </a:p>
          </p:txBody>
        </p:sp>
      </p:grpSp>
      <p:sp>
        <p:nvSpPr>
          <p:cNvPr id="10" name="Line 15"/>
          <p:cNvSpPr>
            <a:spLocks noChangeShapeType="1"/>
          </p:cNvSpPr>
          <p:nvPr/>
        </p:nvSpPr>
        <p:spPr bwMode="auto">
          <a:xfrm flipV="1">
            <a:off x="6578460" y="2976909"/>
            <a:ext cx="4898105" cy="22983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11200085" y="2422301"/>
            <a:ext cx="905776" cy="36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0,79</a:t>
            </a:r>
          </a:p>
          <a:p>
            <a:pPr lvl="2"/>
            <a:endParaRPr lang="en-US" sz="2400" b="1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702723" y="1694964"/>
            <a:ext cx="4845061" cy="35611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814423" y="-32231"/>
            <a:ext cx="23216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Acido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oleico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*</a:t>
            </a:r>
          </a:p>
          <a:p>
            <a:pPr algn="ctr"/>
            <a:endParaRPr lang="en-US" sz="2000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2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7657746" y="1885866"/>
            <a:ext cx="3619853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Acido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2000" dirty="0" err="1">
                <a:solidFill>
                  <a:srgbClr val="009900"/>
                </a:solidFill>
                <a:latin typeface="Work Sans" pitchFamily="2" charset="0"/>
              </a:rPr>
              <a:t>linolenico</a:t>
            </a:r>
            <a:r>
              <a:rPr lang="en-US" sz="2000" dirty="0">
                <a:solidFill>
                  <a:srgbClr val="009900"/>
                </a:solidFill>
                <a:latin typeface="Work Sans" pitchFamily="2" charset="0"/>
              </a:rPr>
              <a:t>*</a:t>
            </a:r>
          </a:p>
          <a:p>
            <a:pPr lvl="2" algn="ctr"/>
            <a:endParaRPr lang="en-US" sz="2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5688789" y="664478"/>
            <a:ext cx="10467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74,2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5639555" y="620466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1101387" y="2379627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9654042-A425-3E8B-554D-B7BD39E7FC5B}"/>
              </a:ext>
            </a:extLst>
          </p:cNvPr>
          <p:cNvSpPr/>
          <p:nvPr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A4DB251-1739-5FD7-1119-8D695E682EFB}"/>
              </a:ext>
            </a:extLst>
          </p:cNvPr>
          <p:cNvSpPr txBox="1"/>
          <p:nvPr/>
        </p:nvSpPr>
        <p:spPr>
          <a:xfrm>
            <a:off x="0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Legenda</a:t>
            </a:r>
            <a:r>
              <a:rPr lang="it-IT" sz="1000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 Blend Dop Umbria (60% Moraiolo-20% Leccino-20% Frantoio); M1 (60% Moraiolo-30% Borgiona-5% Leccino-5% Frantoio); M2 (60% Moraiolo-30% Maurino-5% Leccino-5% Frantoio); M3 (60% Moraiolo-30% FS17-5% Leccino-5% Frantoio); M4 (60% Moraiolo-30% Leccio del Corno-5% Leccino-5% Frantoio); M5 (60% Moraiolo-30% Gentile di Montone-5% Leccino-5% Frantoio); M6 (60% Moraiolo-30% Gentile di Anghiari-5% Leccino-5% Frantoio).</a:t>
            </a:r>
            <a:endParaRPr lang="it-IT" sz="1000" dirty="0">
              <a:latin typeface="Work Sans" pitchFamily="2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F785A2E2-F3BA-8276-47FF-C7A0041FC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732" y="5951852"/>
            <a:ext cx="89423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determinazione± la deviazione standard.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77598"/>
      </p:ext>
    </p:extLst>
  </p:cSld>
  <p:clrMapOvr>
    <a:masterClrMapping/>
  </p:clrMapOvr>
  <p:transition spd="slow" advTm="47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EFC5CB99-F18D-F348-0954-9BCA700DB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487" y="2341371"/>
            <a:ext cx="4110685" cy="25978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DDF98F4-3774-3913-3F1E-7F040BEBB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315" y="3374306"/>
            <a:ext cx="4110685" cy="259781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9A8539B-C0A5-AA54-E262-1C63267A9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357372"/>
            <a:ext cx="4110685" cy="259781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3CA5BE9-0F5F-C7CC-C12D-CAE5FEE7BB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1315" y="648039"/>
            <a:ext cx="4110685" cy="25978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6ACF0C8-5790-EE4D-D1D6-6EB194684F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4172"/>
            <a:ext cx="4110685" cy="259781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3AF3FBF-1A71-82D4-E214-2C13A8EC1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000099"/>
                </a:solidFill>
                <a:latin typeface="Work Sans" pitchFamily="2" charset="0"/>
              </a:rPr>
              <a:t> Composizione fenolica e contenuto in </a:t>
            </a:r>
            <a:r>
              <a:rPr lang="el-GR" dirty="0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α</a:t>
            </a:r>
            <a:r>
              <a:rPr lang="en-US" dirty="0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tocoferolo</a:t>
            </a:r>
            <a:r>
              <a:rPr lang="en-US" dirty="0">
                <a:solidFill>
                  <a:srgbClr val="000099"/>
                </a:solidFill>
                <a:latin typeface="Work Sans" pitchFamily="2" charset="0"/>
                <a:cs typeface="Arial" panose="020B0604020202020204" pitchFamily="34" charset="0"/>
              </a:rPr>
              <a:t> </a:t>
            </a:r>
            <a:r>
              <a:rPr lang="it-IT" dirty="0">
                <a:solidFill>
                  <a:srgbClr val="000099"/>
                </a:solidFill>
                <a:latin typeface="Work Sans" pitchFamily="2" charset="0"/>
              </a:rPr>
              <a:t>(mg/kg) delle miscele di OEVO*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430886C-9816-F3A4-54E7-F1E501ADE785}"/>
              </a:ext>
            </a:extLst>
          </p:cNvPr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435CC972-3A59-2DD0-19A5-BA140A32163F}"/>
              </a:ext>
            </a:extLst>
          </p:cNvPr>
          <p:cNvGrpSpPr/>
          <p:nvPr/>
        </p:nvGrpSpPr>
        <p:grpSpPr>
          <a:xfrm>
            <a:off x="358229" y="867835"/>
            <a:ext cx="11723744" cy="4753240"/>
            <a:chOff x="443163" y="730664"/>
            <a:chExt cx="11723744" cy="4753240"/>
          </a:xfrm>
        </p:grpSpPr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BC5E0F18-4F46-71F0-7577-4D73B15DA10E}"/>
                </a:ext>
              </a:extLst>
            </p:cNvPr>
            <p:cNvGrpSpPr/>
            <p:nvPr/>
          </p:nvGrpSpPr>
          <p:grpSpPr>
            <a:xfrm>
              <a:off x="4749039" y="5179104"/>
              <a:ext cx="2854493" cy="304800"/>
              <a:chOff x="4574048" y="388372"/>
              <a:chExt cx="2854493" cy="304800"/>
            </a:xfrm>
          </p:grpSpPr>
          <p:sp>
            <p:nvSpPr>
              <p:cNvPr id="34" name="Line 15">
                <a:extLst>
                  <a:ext uri="{FF2B5EF4-FFF2-40B4-BE49-F238E27FC236}">
                    <a16:creationId xmlns:a16="http://schemas.microsoft.com/office/drawing/2014/main" id="{570CEAC8-A19D-C104-EF15-E01F0A81F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4048" y="557383"/>
                <a:ext cx="728089" cy="1286"/>
              </a:xfrm>
              <a:prstGeom prst="line">
                <a:avLst/>
              </a:prstGeom>
              <a:noFill/>
              <a:ln w="31750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 Box 16">
                <a:extLst>
                  <a:ext uri="{FF2B5EF4-FFF2-40B4-BE49-F238E27FC236}">
                    <a16:creationId xmlns:a16="http://schemas.microsoft.com/office/drawing/2014/main" id="{7EDADC19-0607-F16D-055B-C1A72B727C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44166" y="388372"/>
                <a:ext cx="19843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r>
                  <a:rPr lang="it-IT" sz="1400" dirty="0">
                    <a:latin typeface="Work Sans" pitchFamily="2" charset="0"/>
                  </a:rPr>
                  <a:t>Blend Dop Umbria</a:t>
                </a:r>
                <a:endParaRPr lang="en-US" sz="1400" dirty="0">
                  <a:latin typeface="Work Sans" pitchFamily="2" charset="0"/>
                </a:endParaRPr>
              </a:p>
            </p:txBody>
          </p:sp>
        </p:grp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41DB0B6E-4E3F-ED3A-61F1-61D8F40BC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163" y="1106185"/>
              <a:ext cx="3697663" cy="1625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6">
              <a:extLst>
                <a:ext uri="{FF2B5EF4-FFF2-40B4-BE49-F238E27FC236}">
                  <a16:creationId xmlns:a16="http://schemas.microsoft.com/office/drawing/2014/main" id="{BBB0D910-F056-64ED-F0AD-AC0D33368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3149" y="730664"/>
              <a:ext cx="1128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530</a:t>
              </a:r>
            </a:p>
          </p:txBody>
        </p:sp>
        <p:sp>
          <p:nvSpPr>
            <p:cNvPr id="27" name="Line 15">
              <a:extLst>
                <a:ext uri="{FF2B5EF4-FFF2-40B4-BE49-F238E27FC236}">
                  <a16:creationId xmlns:a16="http://schemas.microsoft.com/office/drawing/2014/main" id="{3FF3A759-14DB-4745-A424-31345694E2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0403" y="1205131"/>
              <a:ext cx="3568155" cy="4415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ttangolo 27">
              <a:extLst>
                <a:ext uri="{FF2B5EF4-FFF2-40B4-BE49-F238E27FC236}">
                  <a16:creationId xmlns:a16="http://schemas.microsoft.com/office/drawing/2014/main" id="{384A68E8-B7FB-5F21-4B07-07BB47EE482D}"/>
                </a:ext>
              </a:extLst>
            </p:cNvPr>
            <p:cNvSpPr/>
            <p:nvPr/>
          </p:nvSpPr>
          <p:spPr>
            <a:xfrm>
              <a:off x="7407704" y="999339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427</a:t>
              </a:r>
            </a:p>
          </p:txBody>
        </p:sp>
        <p:sp>
          <p:nvSpPr>
            <p:cNvPr id="29" name="Line 15">
              <a:extLst>
                <a:ext uri="{FF2B5EF4-FFF2-40B4-BE49-F238E27FC236}">
                  <a16:creationId xmlns:a16="http://schemas.microsoft.com/office/drawing/2014/main" id="{DC99865D-4430-E4C9-98FC-560449B5C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37" y="4174982"/>
              <a:ext cx="3667488" cy="1725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1374CF6D-497B-DA5E-C6AA-69727340FC59}"/>
                </a:ext>
              </a:extLst>
            </p:cNvPr>
            <p:cNvSpPr/>
            <p:nvPr/>
          </p:nvSpPr>
          <p:spPr>
            <a:xfrm>
              <a:off x="742598" y="3462149"/>
              <a:ext cx="5261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74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  <p:sp>
          <p:nvSpPr>
            <p:cNvPr id="31" name="Line 15">
              <a:extLst>
                <a:ext uri="{FF2B5EF4-FFF2-40B4-BE49-F238E27FC236}">
                  <a16:creationId xmlns:a16="http://schemas.microsoft.com/office/drawing/2014/main" id="{77B2B808-294D-EEC4-212E-C7EBA295C9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19168" y="3969450"/>
              <a:ext cx="3747739" cy="32027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5">
              <a:extLst>
                <a:ext uri="{FF2B5EF4-FFF2-40B4-BE49-F238E27FC236}">
                  <a16:creationId xmlns:a16="http://schemas.microsoft.com/office/drawing/2014/main" id="{3CE0683C-9598-090B-93BE-17BA864BE3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052" y="3200473"/>
              <a:ext cx="3684052" cy="249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C9C30C88-5FDD-6098-A8B5-B24DD4B58386}"/>
                </a:ext>
              </a:extLst>
            </p:cNvPr>
            <p:cNvSpPr/>
            <p:nvPr/>
          </p:nvSpPr>
          <p:spPr>
            <a:xfrm>
              <a:off x="11450837" y="3213338"/>
              <a:ext cx="5212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27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</p:grpSp>
      <p:sp>
        <p:nvSpPr>
          <p:cNvPr id="36" name="Oval 14">
            <a:extLst>
              <a:ext uri="{FF2B5EF4-FFF2-40B4-BE49-F238E27FC236}">
                <a16:creationId xmlns:a16="http://schemas.microsoft.com/office/drawing/2014/main" id="{0849EFD5-C538-4BFE-8152-75050C9BA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516" y="802822"/>
            <a:ext cx="976233" cy="50337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37" name="Oval 14">
            <a:extLst>
              <a:ext uri="{FF2B5EF4-FFF2-40B4-BE49-F238E27FC236}">
                <a16:creationId xmlns:a16="http://schemas.microsoft.com/office/drawing/2014/main" id="{7FF67716-FBCF-1CEC-7EE6-2DFECA93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32" y="3594673"/>
            <a:ext cx="976232" cy="474977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38" name="Oval 14">
            <a:extLst>
              <a:ext uri="{FF2B5EF4-FFF2-40B4-BE49-F238E27FC236}">
                <a16:creationId xmlns:a16="http://schemas.microsoft.com/office/drawing/2014/main" id="{B39C4B75-C098-2DD0-0FD3-5E9D0DE53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7112" y="1091597"/>
            <a:ext cx="858089" cy="53185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39" name="Oval 14">
            <a:extLst>
              <a:ext uri="{FF2B5EF4-FFF2-40B4-BE49-F238E27FC236}">
                <a16:creationId xmlns:a16="http://schemas.microsoft.com/office/drawing/2014/main" id="{5F6D4F34-8911-EDFF-740A-96C0729C1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1511" y="3364567"/>
            <a:ext cx="858089" cy="440944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68F5CDC4-1A52-FDC2-001B-48CA5A9BD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668" y="418323"/>
            <a:ext cx="23216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Fenoli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totali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1" name="Text Box 27">
            <a:extLst>
              <a:ext uri="{FF2B5EF4-FFF2-40B4-BE49-F238E27FC236}">
                <a16:creationId xmlns:a16="http://schemas.microsoft.com/office/drawing/2014/main" id="{2EB98C5E-CFCB-8ABD-74C8-604AAFDB8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195" y="3159640"/>
            <a:ext cx="3330738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derivati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del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ligustroside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2" name="Text Box 27">
            <a:extLst>
              <a:ext uri="{FF2B5EF4-FFF2-40B4-BE49-F238E27FC236}">
                <a16:creationId xmlns:a16="http://schemas.microsoft.com/office/drawing/2014/main" id="{FCC3D590-316E-5722-94B8-A1499F9F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0986" y="396710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derivati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dell’oleuropeina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BFBB54A6-DA3C-C527-B1EE-65FBAFA1C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27" y="6079066"/>
            <a:ext cx="71149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 ± DS.</a:t>
            </a:r>
          </a:p>
        </p:txBody>
      </p:sp>
      <p:sp>
        <p:nvSpPr>
          <p:cNvPr id="44" name="Text Box 27">
            <a:extLst>
              <a:ext uri="{FF2B5EF4-FFF2-40B4-BE49-F238E27FC236}">
                <a16:creationId xmlns:a16="http://schemas.microsoft.com/office/drawing/2014/main" id="{AB2E2712-698B-9ECA-6BBB-11473C4C4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260" y="3160151"/>
            <a:ext cx="4232530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dei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en-US" sz="1400" b="1" dirty="0" err="1">
                <a:solidFill>
                  <a:srgbClr val="009900"/>
                </a:solidFill>
                <a:latin typeface="Work Sans" pitchFamily="2" charset="0"/>
              </a:rPr>
              <a:t>lignani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5" name="Text Box 27">
            <a:extLst>
              <a:ext uri="{FF2B5EF4-FFF2-40B4-BE49-F238E27FC236}">
                <a16:creationId xmlns:a16="http://schemas.microsoft.com/office/drawing/2014/main" id="{1FD8DF7A-E23F-0FD7-DB00-A26AFE0B2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963" y="2117002"/>
            <a:ext cx="4232530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Work Sans" pitchFamily="2" charset="0"/>
              </a:rPr>
              <a:t>α-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tocoferolo</a:t>
            </a:r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  <a:p>
            <a:pPr lvl="2" algn="ctr"/>
            <a:endParaRPr lang="en-US" sz="1400" b="1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46" name="Oval 14">
            <a:extLst>
              <a:ext uri="{FF2B5EF4-FFF2-40B4-BE49-F238E27FC236}">
                <a16:creationId xmlns:a16="http://schemas.microsoft.com/office/drawing/2014/main" id="{FBFF087D-702C-FB19-52EC-683E656F9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0873" y="2768933"/>
            <a:ext cx="858089" cy="440944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1B079145-C5D2-F1F9-9C10-9A2C4E4259D4}"/>
              </a:ext>
            </a:extLst>
          </p:cNvPr>
          <p:cNvSpPr/>
          <p:nvPr/>
        </p:nvSpPr>
        <p:spPr>
          <a:xfrm>
            <a:off x="7306250" y="2793464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99"/>
                </a:solidFill>
                <a:latin typeface="Work Sans" pitchFamily="2" charset="0"/>
              </a:rPr>
              <a:t>256 </a:t>
            </a:r>
            <a:endParaRPr lang="en-US" b="1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C35C5-098C-E1F9-8BC3-332C7C9771C1}"/>
              </a:ext>
            </a:extLst>
          </p:cNvPr>
          <p:cNvSpPr txBox="1"/>
          <p:nvPr/>
        </p:nvSpPr>
        <p:spPr>
          <a:xfrm>
            <a:off x="0" y="6350169"/>
            <a:ext cx="1219200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900" b="1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Legenda</a:t>
            </a:r>
            <a:r>
              <a:rPr lang="it-IT" sz="900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 Blend Dop Umbria B (60% Moraiolo-20% Leccino-20% Frantoio); M1 (60% Moraiolo-30% Borgiona-5% Leccino-5% Frantoio); M2 (60% Moraiolo-30% Maurino-5% Leccino-5% Frantoio); M3 (60% Moraiolo-30% FS17-5% Leccino-5% Frantoio); M4 (60% Moraiolo-30% Leccio del Corno-5% Leccino-5% Frantoio); M5 (60% Moraiolo-30% Gentile di Montone-5% Leccino-5% Frantoio); M6 (60% Moraiolo-30% Gentile di Anghiari-5% Leccino-5% Frantoio).</a:t>
            </a:r>
            <a:endParaRPr lang="it-IT" sz="900" dirty="0">
              <a:latin typeface="Work Sans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50358"/>
      </p:ext>
    </p:extLst>
  </p:cSld>
  <p:clrMapOvr>
    <a:masterClrMapping/>
  </p:clrMapOvr>
  <p:transition spd="slow" advTm="44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99B3358D-D714-6ADC-80F5-A74707B95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820" y="3035978"/>
            <a:ext cx="4110685" cy="29324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070D0BE-8716-F6AF-741F-2C0880B54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818" y="403184"/>
            <a:ext cx="4110685" cy="312999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F01FC79-2C4F-B6BC-570D-07432ADD85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75733"/>
            <a:ext cx="4110685" cy="315468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430886C-9816-F3A4-54E7-F1E501ADE785}"/>
              </a:ext>
            </a:extLst>
          </p:cNvPr>
          <p:cNvSpPr/>
          <p:nvPr/>
        </p:nvSpPr>
        <p:spPr>
          <a:xfrm>
            <a:off x="0" y="5829300"/>
            <a:ext cx="12192000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BFBB54A6-DA3C-C527-B1EE-65FBAFA1C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727" y="6079066"/>
            <a:ext cx="71149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 ± DS.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C35C5-098C-E1F9-8BC3-332C7C9771C1}"/>
              </a:ext>
            </a:extLst>
          </p:cNvPr>
          <p:cNvSpPr txBox="1"/>
          <p:nvPr/>
        </p:nvSpPr>
        <p:spPr>
          <a:xfrm>
            <a:off x="0" y="6350169"/>
            <a:ext cx="1219200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900" b="1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Legenda</a:t>
            </a:r>
            <a:r>
              <a:rPr lang="it-IT" sz="900" dirty="0">
                <a:effectLst/>
                <a:latin typeface="Work Sans" pitchFamily="2" charset="0"/>
                <a:ea typeface="Calibri" panose="020F0502020204030204" pitchFamily="34" charset="0"/>
                <a:cs typeface="Calibri Light" panose="020F0302020204030204" pitchFamily="34" charset="0"/>
              </a:rPr>
              <a:t>: Blend Dop Umbria B (60% Moraiolo-20% Leccino-20% Frantoio); M1 (60% Moraiolo-30% Borgiona-5% Leccino-5% Frantoio); M2 (60% Moraiolo-30% Maurino-5% Leccino-5% Frantoio); M3 (60% Moraiolo-30% FS17-5% Leccino-5% Frantoio); M4 (60% Moraiolo-30% Leccio del Corno-5% Leccino-5% Frantoio); M5 (60% Moraiolo-30% Gentile di Montone-5% Leccino-5% Frantoio); M6 (60% Moraiolo-30% Gentile di Anghiari-5% Leccino-5% Frantoio).</a:t>
            </a:r>
            <a:endParaRPr lang="it-IT" sz="900" dirty="0">
              <a:latin typeface="Work Sans" pitchFamily="2" charset="0"/>
            </a:endParaRPr>
          </a:p>
        </p:txBody>
      </p:sp>
      <p:sp>
        <p:nvSpPr>
          <p:cNvPr id="4" name="Text Box 27">
            <a:extLst>
              <a:ext uri="{FF2B5EF4-FFF2-40B4-BE49-F238E27FC236}">
                <a16:creationId xmlns:a16="http://schemas.microsoft.com/office/drawing/2014/main" id="{9117BD7A-4F26-5A7C-2EDE-3D33AD360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665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delle aldeidi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5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 e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6</a:t>
            </a:r>
            <a:endParaRPr lang="en-US" sz="1400" b="1" baseline="-25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7" name="Line 15">
            <a:extLst>
              <a:ext uri="{FF2B5EF4-FFF2-40B4-BE49-F238E27FC236}">
                <a16:creationId xmlns:a16="http://schemas.microsoft.com/office/drawing/2014/main" id="{E5A30BE8-EE50-9243-EF68-500AFEBC6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266" y="660400"/>
            <a:ext cx="3556001" cy="33867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27">
            <a:extLst>
              <a:ext uri="{FF2B5EF4-FFF2-40B4-BE49-F238E27FC236}">
                <a16:creationId xmlns:a16="http://schemas.microsoft.com/office/drawing/2014/main" id="{EAC59FAB-DD24-D958-9A0F-9C32FADE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541" y="936417"/>
            <a:ext cx="1154775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25975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3" name="Text Box 27">
            <a:extLst>
              <a:ext uri="{FF2B5EF4-FFF2-40B4-BE49-F238E27FC236}">
                <a16:creationId xmlns:a16="http://schemas.microsoft.com/office/drawing/2014/main" id="{81A56777-7BD5-6AD1-ADB8-50010466E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8310" y="155264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degli alcoli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5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 e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6</a:t>
            </a:r>
            <a:endParaRPr lang="en-US" sz="1400" b="1" baseline="-25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14" name="Line 15">
            <a:extLst>
              <a:ext uri="{FF2B5EF4-FFF2-40B4-BE49-F238E27FC236}">
                <a16:creationId xmlns:a16="http://schemas.microsoft.com/office/drawing/2014/main" id="{38A1BBB7-CD38-9BB2-BD73-2C32338CD6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35122" y="761999"/>
            <a:ext cx="3552078" cy="24617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FF1C0D59-060D-96C1-0EB1-06FB13675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725" y="261369"/>
            <a:ext cx="10467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2752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 algn="ctr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16" name="Oval 14">
            <a:extLst>
              <a:ext uri="{FF2B5EF4-FFF2-40B4-BE49-F238E27FC236}">
                <a16:creationId xmlns:a16="http://schemas.microsoft.com/office/drawing/2014/main" id="{A9AEDB60-8CD2-463F-DDA3-BF8CE2458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195" y="872778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F72C01AD-0E0C-C9BC-26F8-FC90A272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2854" y="210919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26175071-93A6-8DDA-759D-17030CD677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4266" y="3217333"/>
            <a:ext cx="3505202" cy="16934"/>
          </a:xfrm>
          <a:prstGeom prst="line">
            <a:avLst/>
          </a:prstGeom>
          <a:noFill/>
          <a:ln w="28575">
            <a:solidFill>
              <a:srgbClr val="000099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27">
            <a:extLst>
              <a:ext uri="{FF2B5EF4-FFF2-40B4-BE49-F238E27FC236}">
                <a16:creationId xmlns:a16="http://schemas.microsoft.com/office/drawing/2014/main" id="{486389D0-9E17-CDC3-2E70-1394720A3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9719" y="3356960"/>
            <a:ext cx="1046742" cy="37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n-US" sz="2400" b="1" dirty="0">
                <a:solidFill>
                  <a:srgbClr val="000099"/>
                </a:solidFill>
                <a:latin typeface="Work Sans" pitchFamily="2" charset="0"/>
              </a:rPr>
              <a:t>199</a:t>
            </a:r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  <a:p>
            <a:pPr lvl="2"/>
            <a:endParaRPr lang="en-US" sz="2400" dirty="0">
              <a:solidFill>
                <a:srgbClr val="000099"/>
              </a:solidFill>
              <a:latin typeface="Work Sans" pitchFamily="2" charset="0"/>
            </a:endParaRPr>
          </a:p>
        </p:txBody>
      </p:sp>
      <p:sp>
        <p:nvSpPr>
          <p:cNvPr id="20" name="Oval 14">
            <a:extLst>
              <a:ext uri="{FF2B5EF4-FFF2-40B4-BE49-F238E27FC236}">
                <a16:creationId xmlns:a16="http://schemas.microsoft.com/office/drawing/2014/main" id="{049F6740-737B-62C8-AB7F-B5039BBEA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707" y="3309140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6D82524-E2DA-3066-60AB-FE48C6D09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154" y="4580784"/>
            <a:ext cx="38581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Composizione </a:t>
            </a:r>
            <a:r>
              <a:rPr lang="en-US" sz="2000" dirty="0">
                <a:solidFill>
                  <a:srgbClr val="000099"/>
                </a:solidFill>
                <a:latin typeface="Work Sans" pitchFamily="2" charset="0"/>
              </a:rPr>
              <a:t>volatile </a:t>
            </a:r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(</a:t>
            </a:r>
            <a:r>
              <a:rPr lang="it-IT" sz="2000" dirty="0">
                <a:solidFill>
                  <a:srgbClr val="000099"/>
                </a:solidFill>
                <a:latin typeface="Calibri" panose="020F0502020204030204" pitchFamily="34" charset="0"/>
              </a:rPr>
              <a:t>µ</a:t>
            </a:r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g/kg) delle miscele di OEVO* </a:t>
            </a:r>
          </a:p>
        </p:txBody>
      </p:sp>
      <p:sp>
        <p:nvSpPr>
          <p:cNvPr id="22" name="Line 15">
            <a:extLst>
              <a:ext uri="{FF2B5EF4-FFF2-40B4-BE49-F238E27FC236}">
                <a16:creationId xmlns:a16="http://schemas.microsoft.com/office/drawing/2014/main" id="{D701AB8B-E729-8DA5-D031-4C8CDF2261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37507" y="4299953"/>
            <a:ext cx="728089" cy="1286"/>
          </a:xfrm>
          <a:prstGeom prst="line">
            <a:avLst/>
          </a:prstGeom>
          <a:noFill/>
          <a:ln w="31750">
            <a:solidFill>
              <a:srgbClr val="0000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41E11555-E7F5-C4D2-521F-0FFA7FF9A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934" y="2760132"/>
            <a:ext cx="3986267" cy="48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ctr"/>
            <a:r>
              <a:rPr lang="el-GR" sz="1400" b="1" dirty="0">
                <a:solidFill>
                  <a:srgbClr val="009900"/>
                </a:solidFill>
                <a:latin typeface="Calibri" panose="020F0502020204030204" pitchFamily="34" charset="0"/>
              </a:rPr>
              <a:t>Σ</a:t>
            </a:r>
            <a:r>
              <a:rPr lang="en-US" sz="1400" b="1" dirty="0">
                <a:solidFill>
                  <a:srgbClr val="009900"/>
                </a:solidFill>
                <a:latin typeface="Work Sans" pitchFamily="2" charset="0"/>
              </a:rPr>
              <a:t> </a:t>
            </a:r>
            <a:r>
              <a:rPr lang="it-IT" sz="1400" b="1" dirty="0">
                <a:solidFill>
                  <a:srgbClr val="009900"/>
                </a:solidFill>
                <a:latin typeface="Work Sans" pitchFamily="2" charset="0"/>
              </a:rPr>
              <a:t>degli esteri a C</a:t>
            </a:r>
            <a:r>
              <a:rPr lang="it-IT" sz="1400" b="1" baseline="-25000" dirty="0">
                <a:solidFill>
                  <a:srgbClr val="009900"/>
                </a:solidFill>
                <a:latin typeface="Work Sans" pitchFamily="2" charset="0"/>
              </a:rPr>
              <a:t>6</a:t>
            </a:r>
            <a:endParaRPr lang="en-US" sz="1400" b="1" baseline="-25000" dirty="0">
              <a:solidFill>
                <a:srgbClr val="009900"/>
              </a:solidFill>
              <a:latin typeface="Work Sans" pitchFamily="2" charset="0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54E4D3BD-E6A4-ED73-7642-DDE1E0F11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7625" y="4130943"/>
            <a:ext cx="1984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r>
              <a:rPr lang="it-IT" sz="1400" dirty="0">
                <a:latin typeface="Work Sans" pitchFamily="2" charset="0"/>
              </a:rPr>
              <a:t>Blend Dop Umbria</a:t>
            </a:r>
            <a:endParaRPr lang="en-US" sz="1400" dirty="0">
              <a:latin typeface="Work Sans" pitchFamily="2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60729"/>
      </p:ext>
    </p:extLst>
  </p:cSld>
  <p:clrMapOvr>
    <a:masterClrMapping/>
  </p:clrMapOvr>
  <p:transition spd="slow" advTm="63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23" name="AutoShape 3"/>
          <p:cNvSpPr>
            <a:spLocks noChangeArrowheads="1"/>
          </p:cNvSpPr>
          <p:nvPr/>
        </p:nvSpPr>
        <p:spPr bwMode="auto">
          <a:xfrm>
            <a:off x="3730136" y="1994877"/>
            <a:ext cx="5091113" cy="2078038"/>
          </a:xfrm>
          <a:prstGeom prst="wedgeRoundRectCallout">
            <a:avLst>
              <a:gd name="adj1" fmla="val -51870"/>
              <a:gd name="adj2" fmla="val 88264"/>
              <a:gd name="adj3" fmla="val 16667"/>
            </a:avLst>
          </a:prstGeom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it-IT" altLang="it-IT" sz="3600" dirty="0">
                <a:solidFill>
                  <a:srgbClr val="003399"/>
                </a:solidFill>
                <a:latin typeface="Work Sans" pitchFamily="2" charset="0"/>
                <a:cs typeface="Arial" charset="0"/>
              </a:rPr>
              <a:t>GRAZIE PER L'ATTENZIONE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8391"/>
      </p:ext>
    </p:extLst>
  </p:cSld>
  <p:clrMapOvr>
    <a:masterClrMapping/>
  </p:clrMapOvr>
  <p:transition spd="slow" advTm="32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23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11888A-8D6B-EC28-B909-0211DDC4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0"/>
            <a:ext cx="45719" cy="0"/>
          </a:xfrm>
        </p:spPr>
        <p:txBody>
          <a:bodyPr/>
          <a:lstStyle/>
          <a:p>
            <a:pPr>
              <a:defRPr/>
            </a:pPr>
            <a:endParaRPr lang="en-US" altLang="it-IT" dirty="0">
              <a:latin typeface="Work Sans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8FA991C-E9DF-AEAB-17DD-54BC5EDB0C44}"/>
              </a:ext>
            </a:extLst>
          </p:cNvPr>
          <p:cNvSpPr txBox="1"/>
          <p:nvPr/>
        </p:nvSpPr>
        <p:spPr>
          <a:xfrm>
            <a:off x="922327" y="1347604"/>
            <a:ext cx="8855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Work Sans" pitchFamily="2" charset="0"/>
              </a:rPr>
              <a:t>Task 4.1 - Analisi strutturale delle tecnologie dei partner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61DA3A-6432-8EE5-9FD2-EF1F13278821}"/>
              </a:ext>
            </a:extLst>
          </p:cNvPr>
          <p:cNvSpPr txBox="1"/>
          <p:nvPr/>
        </p:nvSpPr>
        <p:spPr>
          <a:xfrm>
            <a:off x="1538745" y="2478548"/>
            <a:ext cx="8855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Work Sans" pitchFamily="2" charset="0"/>
              </a:rPr>
              <a:t>Task 4.2 - Best practices di frantoio per il miglioramento della DOP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B68CD5-5936-5315-8AB6-43A8BF81B5ED}"/>
              </a:ext>
            </a:extLst>
          </p:cNvPr>
          <p:cNvSpPr txBox="1"/>
          <p:nvPr/>
        </p:nvSpPr>
        <p:spPr>
          <a:xfrm>
            <a:off x="3894569" y="3755776"/>
            <a:ext cx="10269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Work Sans" pitchFamily="2" charset="0"/>
              </a:rPr>
              <a:t>Task 4.3 - Caratterizzazione degli oli da varietà locali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1A7BCC6-6EE7-7390-A446-15292DD94A05}"/>
              </a:ext>
            </a:extLst>
          </p:cNvPr>
          <p:cNvSpPr txBox="1"/>
          <p:nvPr/>
        </p:nvSpPr>
        <p:spPr>
          <a:xfrm>
            <a:off x="4841500" y="5051982"/>
            <a:ext cx="7969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Work Sans" pitchFamily="2" charset="0"/>
              </a:rPr>
              <a:t>Task 4.4 - Miglioramento qualitativo del Blend DOP Umbria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4319FB-5ED7-D534-3E34-7C54B15B84B8}"/>
              </a:ext>
            </a:extLst>
          </p:cNvPr>
          <p:cNvSpPr txBox="1"/>
          <p:nvPr/>
        </p:nvSpPr>
        <p:spPr>
          <a:xfrm>
            <a:off x="2873318" y="159682"/>
            <a:ext cx="68263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Work Sans" pitchFamily="2" charset="0"/>
              </a:rPr>
              <a:t>WP 4 - Qualità e Trasferimento Tecnologico</a:t>
            </a:r>
          </a:p>
        </p:txBody>
      </p:sp>
      <p:pic>
        <p:nvPicPr>
          <p:cNvPr id="3" name="Picture 2" descr="Image result for frecce">
            <a:extLst>
              <a:ext uri="{FF2B5EF4-FFF2-40B4-BE49-F238E27FC236}">
                <a16:creationId xmlns:a16="http://schemas.microsoft.com/office/drawing/2014/main" id="{2DE856F2-D48F-225E-DFF8-16D8AF6A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5131">
            <a:off x="-2183777" y="2351341"/>
            <a:ext cx="8336381" cy="34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7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7"/>
    </mc:Choice>
    <mc:Fallback xmlns="">
      <p:transition spd="slow" advTm="3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allAtOnce"/>
      <p:bldP spid="6" grpId="0" build="allAtOnce"/>
      <p:bldP spid="8" grpId="0" build="allAtOnce"/>
      <p:bldP spid="10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6CEA4890-3AC0-0551-A465-400A2A36A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05" b="89974" l="9956" r="89971">
                        <a14:foregroundMark x1="18302" y1="23047" x2="21962" y2="27604"/>
                        <a14:foregroundMark x1="21962" y1="27604" x2="35652" y2="24609"/>
                        <a14:foregroundMark x1="35652" y1="24609" x2="25842" y2="24479"/>
                        <a14:foregroundMark x1="25842" y1="24479" x2="29283" y2="27734"/>
                        <a14:foregroundMark x1="29283" y1="27734" x2="38287" y2="28776"/>
                        <a14:foregroundMark x1="38287" y1="28776" x2="41288" y2="23307"/>
                        <a14:foregroundMark x1="41288" y1="23307" x2="36969" y2="17188"/>
                        <a14:foregroundMark x1="36969" y1="17188" x2="18887" y2="29167"/>
                        <a14:foregroundMark x1="18887" y1="29167" x2="23572" y2="32292"/>
                        <a14:foregroundMark x1="23572" y1="32292" x2="42972" y2="23047"/>
                        <a14:foregroundMark x1="25256" y1="24349" x2="18009" y2="23177"/>
                        <a14:foregroundMark x1="18009" y1="23177" x2="28697" y2="20833"/>
                        <a14:foregroundMark x1="28697" y1="20833" x2="18082" y2="21354"/>
                        <a14:foregroundMark x1="18082" y1="21354" x2="37482" y2="16276"/>
                        <a14:foregroundMark x1="37482" y1="16276" x2="30747" y2="22266"/>
                        <a14:foregroundMark x1="30747" y1="22266" x2="35286" y2="15885"/>
                        <a14:foregroundMark x1="35286" y1="15885" x2="40630" y2="20703"/>
                        <a14:foregroundMark x1="40630" y1="20703" x2="42972" y2="29427"/>
                        <a14:foregroundMark x1="42972" y1="29427" x2="39531" y2="21875"/>
                        <a14:foregroundMark x1="39531" y1="21875" x2="39824" y2="18229"/>
                        <a14:foregroundMark x1="40117" y1="19271" x2="36384" y2="14453"/>
                        <a14:foregroundMark x1="36384" y1="14453" x2="37775" y2="15885"/>
                        <a14:foregroundMark x1="37775" y1="15885" x2="37775" y2="15885"/>
                        <a14:foregroundMark x1="38507" y1="15365" x2="41508" y2="23828"/>
                        <a14:foregroundMark x1="37775" y1="9505" x2="40996" y2="20573"/>
                        <a14:foregroundMark x1="40996" y1="20573" x2="38067" y2="11719"/>
                        <a14:foregroundMark x1="43119" y1="19271" x2="43119" y2="19271"/>
                        <a14:backgroundMark x1="32138" y1="10417" x2="36823" y2="10417"/>
                        <a14:backgroundMark x1="36823" y1="10417" x2="28917" y2="10286"/>
                        <a14:backgroundMark x1="28917" y1="10286" x2="28917" y2="10286"/>
                        <a14:backgroundMark x1="17643" y1="11198" x2="20425" y2="15625"/>
                        <a14:backgroundMark x1="20425" y1="15625" x2="27233" y2="13542"/>
                        <a14:backgroundMark x1="27233" y1="13542" x2="20351" y2="12240"/>
                        <a14:backgroundMark x1="20351" y1="12240" x2="23060" y2="11589"/>
                        <a14:backgroundMark x1="23060" y1="11589" x2="20864" y2="12760"/>
                        <a14:backgroundMark x1="20864" y1="12760" x2="25842" y2="12891"/>
                        <a14:backgroundMark x1="25842" y1="12891" x2="16911" y2="13542"/>
                        <a14:backgroundMark x1="16911" y1="13542" x2="23133" y2="14063"/>
                        <a14:backgroundMark x1="23133" y1="14063" x2="17130" y2="13151"/>
                        <a14:backgroundMark x1="17130" y1="13151" x2="17130" y2="13151"/>
                        <a14:backgroundMark x1="14422" y1="18359" x2="14422" y2="18359"/>
                        <a14:backgroundMark x1="42899" y1="31250" x2="41508" y2="32943"/>
                        <a14:backgroundMark x1="41508" y1="32943" x2="39898" y2="36849"/>
                        <a14:backgroundMark x1="39898" y1="36849" x2="40922" y2="40625"/>
                        <a14:backgroundMark x1="40922" y1="40625" x2="44290" y2="42188"/>
                        <a14:backgroundMark x1="44290" y1="42188" x2="46340" y2="41146"/>
                        <a14:backgroundMark x1="46340" y1="41146" x2="47657" y2="34896"/>
                        <a14:backgroundMark x1="14129" y1="36589" x2="14129" y2="36589"/>
                      </a14:backgroundRemoval>
                    </a14:imgEffect>
                  </a14:imgLayer>
                </a14:imgProps>
              </a:ext>
            </a:extLst>
          </a:blip>
          <a:srcRect l="16731" r="52260" b="56927"/>
          <a:stretch/>
        </p:blipFill>
        <p:spPr>
          <a:xfrm>
            <a:off x="609597" y="-920156"/>
            <a:ext cx="10133297" cy="791362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11888A-8D6B-EC28-B909-0211DDC4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0"/>
            <a:ext cx="45719" cy="0"/>
          </a:xfrm>
        </p:spPr>
        <p:txBody>
          <a:bodyPr/>
          <a:lstStyle/>
          <a:p>
            <a:pPr>
              <a:defRPr/>
            </a:pPr>
            <a:endParaRPr lang="en-US" altLang="it-IT" dirty="0">
              <a:latin typeface="Work Sans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639E2D-3417-3E8C-0893-9564429DB9DC}"/>
              </a:ext>
            </a:extLst>
          </p:cNvPr>
          <p:cNvSpPr txBox="1"/>
          <p:nvPr/>
        </p:nvSpPr>
        <p:spPr>
          <a:xfrm>
            <a:off x="0" y="0"/>
            <a:ext cx="8855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Work Sans" pitchFamily="2" charset="0"/>
              </a:rPr>
              <a:t>Task 4.1 - Analisi strutturale delle tecnologie dei partner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DD9FB6-DA93-0C1A-8493-C5AD09D2E9EE}"/>
              </a:ext>
            </a:extLst>
          </p:cNvPr>
          <p:cNvSpPr txBox="1"/>
          <p:nvPr/>
        </p:nvSpPr>
        <p:spPr>
          <a:xfrm>
            <a:off x="0" y="321621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9900"/>
                </a:solidFill>
                <a:latin typeface="Work Sans" pitchFamily="2" charset="0"/>
              </a:rPr>
              <a:t>Caratteristiche degli impianti di estrazione in dotazione ai 19 frantoi partners del progetto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C96A98-9261-CA8F-B2E0-B290808BC9E4}"/>
              </a:ext>
            </a:extLst>
          </p:cNvPr>
          <p:cNvSpPr txBox="1"/>
          <p:nvPr/>
        </p:nvSpPr>
        <p:spPr>
          <a:xfrm>
            <a:off x="2326288" y="1127228"/>
            <a:ext cx="1907695" cy="307777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Pulizia delle olive</a:t>
            </a:r>
            <a:endParaRPr lang="it-IT" sz="14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0E6970-EA1B-D058-29F0-E821546110BD}"/>
              </a:ext>
            </a:extLst>
          </p:cNvPr>
          <p:cNvSpPr txBox="1"/>
          <p:nvPr/>
        </p:nvSpPr>
        <p:spPr>
          <a:xfrm>
            <a:off x="7687732" y="1151468"/>
            <a:ext cx="1591734" cy="307778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Frangitura</a:t>
            </a:r>
            <a:endParaRPr lang="it-IT" sz="14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9E61BE-F674-AD5B-78ED-1FA8E52553EE}"/>
              </a:ext>
            </a:extLst>
          </p:cNvPr>
          <p:cNvSpPr txBox="1"/>
          <p:nvPr/>
        </p:nvSpPr>
        <p:spPr>
          <a:xfrm>
            <a:off x="7789331" y="3064935"/>
            <a:ext cx="1591734" cy="307778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ramolatura</a:t>
            </a:r>
            <a:endParaRPr lang="it-IT" sz="1400" b="1" dirty="0"/>
          </a:p>
        </p:txBody>
      </p:sp>
      <p:pic>
        <p:nvPicPr>
          <p:cNvPr id="2050" name="Picture 2" descr="Macchinari per la produzione di olio di oliva | Alfa Laval">
            <a:extLst>
              <a:ext uri="{FF2B5EF4-FFF2-40B4-BE49-F238E27FC236}">
                <a16:creationId xmlns:a16="http://schemas.microsoft.com/office/drawing/2014/main" id="{089C6E51-DB43-B77C-3146-1B2E55CB0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29" y="2290973"/>
            <a:ext cx="2404533" cy="76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E3E9D8-7A06-4F1F-547C-EB042E774D9B}"/>
              </a:ext>
            </a:extLst>
          </p:cNvPr>
          <p:cNvSpPr txBox="1"/>
          <p:nvPr/>
        </p:nvSpPr>
        <p:spPr>
          <a:xfrm>
            <a:off x="9990665" y="1591734"/>
            <a:ext cx="1778000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Condizionamento termico</a:t>
            </a:r>
            <a:endParaRPr lang="it-IT" sz="1400" b="1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1FF30BF-8A96-1636-E1EF-8ABD9D907D8C}"/>
              </a:ext>
            </a:extLst>
          </p:cNvPr>
          <p:cNvSpPr/>
          <p:nvPr/>
        </p:nvSpPr>
        <p:spPr>
          <a:xfrm>
            <a:off x="6587067" y="5520267"/>
            <a:ext cx="2032000" cy="1185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C649CDA-E486-34F5-9BC5-894184ABF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30996">
            <a:off x="2266984" y="2068946"/>
            <a:ext cx="1174925" cy="587585"/>
          </a:xfrm>
          <a:prstGeom prst="rect">
            <a:avLst/>
          </a:prstGeom>
        </p:spPr>
      </p:pic>
      <p:pic>
        <p:nvPicPr>
          <p:cNvPr id="20" name="Picture 6" descr="http://www.oliodelnotaro.com/images/gramole2.JPG">
            <a:extLst>
              <a:ext uri="{FF2B5EF4-FFF2-40B4-BE49-F238E27FC236}">
                <a16:creationId xmlns:a16="http://schemas.microsoft.com/office/drawing/2014/main" id="{1FF910BA-3993-B262-185E-EFC11440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267" y="4215484"/>
            <a:ext cx="1836069" cy="103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74C09AF-6608-675D-58A8-78EAA451A9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2089" y="4655363"/>
            <a:ext cx="1359936" cy="101730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E0C2DBD-8966-2E40-A38E-DC12182568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8999" flipV="1">
            <a:off x="9466172" y="621066"/>
            <a:ext cx="1189282" cy="74850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F2D8C9C-2C47-9CAE-60D3-C3D51585A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885571" flipV="1">
            <a:off x="9786596" y="3170446"/>
            <a:ext cx="1113830" cy="74850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02D585F-A121-3849-5CCE-E8E922D16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476650" flipV="1">
            <a:off x="2826372" y="5090796"/>
            <a:ext cx="1486087" cy="59600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782A09DF-92AD-4429-10CA-31881A08B39B}"/>
              </a:ext>
            </a:extLst>
          </p:cNvPr>
          <p:cNvSpPr/>
          <p:nvPr/>
        </p:nvSpPr>
        <p:spPr>
          <a:xfrm>
            <a:off x="0" y="5892801"/>
            <a:ext cx="12192000" cy="829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533E2DB-A255-012C-B94D-20097D493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7334" y="5571066"/>
            <a:ext cx="1755792" cy="1168399"/>
          </a:xfrm>
          <a:prstGeom prst="rect">
            <a:avLst/>
          </a:prstGeom>
        </p:spPr>
      </p:pic>
      <p:pic>
        <p:nvPicPr>
          <p:cNvPr id="2052" name="Picture 4" descr="Controllare la temperatura del locale stoccaggio dell'olio d'oliva">
            <a:extLst>
              <a:ext uri="{FF2B5EF4-FFF2-40B4-BE49-F238E27FC236}">
                <a16:creationId xmlns:a16="http://schemas.microsoft.com/office/drawing/2014/main" id="{D762B997-20BD-84A0-CF50-5CEAC6CC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3" y="5138863"/>
            <a:ext cx="1862667" cy="139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Immagine 2047">
            <a:extLst>
              <a:ext uri="{FF2B5EF4-FFF2-40B4-BE49-F238E27FC236}">
                <a16:creationId xmlns:a16="http://schemas.microsoft.com/office/drawing/2014/main" id="{86C345DB-DFFE-7F1C-ABBA-5D65A90CE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74628">
            <a:off x="3776441" y="6264296"/>
            <a:ext cx="1396255" cy="58175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767529D-777F-F0D8-F4C4-8DB45972480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708" r="10631"/>
          <a:stretch/>
        </p:blipFill>
        <p:spPr>
          <a:xfrm>
            <a:off x="207784" y="5508509"/>
            <a:ext cx="1933007" cy="119774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D3D136-56A1-C4DF-67A8-1181796F0E79}"/>
              </a:ext>
            </a:extLst>
          </p:cNvPr>
          <p:cNvSpPr txBox="1"/>
          <p:nvPr/>
        </p:nvSpPr>
        <p:spPr>
          <a:xfrm>
            <a:off x="5401733" y="5826780"/>
            <a:ext cx="1591734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Separatore verticale</a:t>
            </a:r>
            <a:endParaRPr lang="it-IT" sz="14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F2D50-4ACB-7653-B3A0-351FF0D2470E}"/>
              </a:ext>
            </a:extLst>
          </p:cNvPr>
          <p:cNvSpPr txBox="1"/>
          <p:nvPr/>
        </p:nvSpPr>
        <p:spPr>
          <a:xfrm>
            <a:off x="2201332" y="5621868"/>
            <a:ext cx="1591734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Estrazione solido-liquido</a:t>
            </a:r>
            <a:endParaRPr lang="it-IT" sz="1400" b="1" dirty="0"/>
          </a:p>
        </p:txBody>
      </p:sp>
      <p:pic>
        <p:nvPicPr>
          <p:cNvPr id="2049" name="Immagine 2048">
            <a:extLst>
              <a:ext uri="{FF2B5EF4-FFF2-40B4-BE49-F238E27FC236}">
                <a16:creationId xmlns:a16="http://schemas.microsoft.com/office/drawing/2014/main" id="{2ED29A32-25A9-7D6B-C5A7-4C2E972A5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23009">
            <a:off x="8839509" y="5840963"/>
            <a:ext cx="1396255" cy="58175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093D132-A544-6729-4C05-2B40469D2C7A}"/>
              </a:ext>
            </a:extLst>
          </p:cNvPr>
          <p:cNvSpPr txBox="1"/>
          <p:nvPr/>
        </p:nvSpPr>
        <p:spPr>
          <a:xfrm>
            <a:off x="8822269" y="5093955"/>
            <a:ext cx="1591734" cy="307777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</a:rPr>
              <a:t>Stoccaggio</a:t>
            </a:r>
            <a:endParaRPr lang="it-IT" sz="14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C139831-1459-465E-4FE6-FA2DCBCD6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409" y="1668378"/>
            <a:ext cx="757678" cy="134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6ACC227-9B15-A793-F65F-89B85AD7FB86}"/>
              </a:ext>
            </a:extLst>
          </p:cNvPr>
          <p:cNvSpPr/>
          <p:nvPr/>
        </p:nvSpPr>
        <p:spPr>
          <a:xfrm>
            <a:off x="1422400" y="2540000"/>
            <a:ext cx="863600" cy="491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27" descr="olive-large">
            <a:extLst>
              <a:ext uri="{FF2B5EF4-FFF2-40B4-BE49-F238E27FC236}">
                <a16:creationId xmlns:a16="http://schemas.microsoft.com/office/drawing/2014/main" id="{61E24346-1A9C-92E5-E550-83998AA5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7" y="2115364"/>
            <a:ext cx="1243374" cy="8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20D2986-5ED4-113A-FC8A-F55BE5566328}"/>
              </a:ext>
            </a:extLst>
          </p:cNvPr>
          <p:cNvSpPr/>
          <p:nvPr/>
        </p:nvSpPr>
        <p:spPr>
          <a:xfrm>
            <a:off x="3962399" y="2167467"/>
            <a:ext cx="1388533" cy="491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19" descr="Risultati immagini per LAVAGGIO OLIVE">
            <a:extLst>
              <a:ext uri="{FF2B5EF4-FFF2-40B4-BE49-F238E27FC236}">
                <a16:creationId xmlns:a16="http://schemas.microsoft.com/office/drawing/2014/main" id="{7D02162C-081E-2CEB-FB80-341C00F8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01" y="1020236"/>
            <a:ext cx="1619397" cy="7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4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55"/>
    </mc:Choice>
    <mc:Fallback xmlns="">
      <p:transition spd="slow" advTm="45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6" grpId="0" animBg="1"/>
      <p:bldP spid="12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AB506E97-16F2-0409-6140-F5638F048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730" y="1292643"/>
            <a:ext cx="2830449" cy="23330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A8AA232-33A4-9962-54E6-C5B8675C9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761" y="1298175"/>
            <a:ext cx="2663952" cy="21957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FD9DDB-FB5A-9508-DF4C-774CBEFF0B39}"/>
              </a:ext>
            </a:extLst>
          </p:cNvPr>
          <p:cNvSpPr txBox="1"/>
          <p:nvPr/>
        </p:nvSpPr>
        <p:spPr>
          <a:xfrm>
            <a:off x="0" y="0"/>
            <a:ext cx="8855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Work Sans" pitchFamily="2" charset="0"/>
              </a:rPr>
              <a:t>Task 4.1 - Analisi strutturale delle tecnologie dei partner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8B3A124-374A-8E12-F767-AF32A181FD6E}"/>
              </a:ext>
            </a:extLst>
          </p:cNvPr>
          <p:cNvSpPr txBox="1"/>
          <p:nvPr/>
        </p:nvSpPr>
        <p:spPr>
          <a:xfrm>
            <a:off x="228599" y="298937"/>
            <a:ext cx="112893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9900"/>
                </a:solidFill>
                <a:latin typeface="Work Sans" pitchFamily="2" charset="0"/>
              </a:rPr>
              <a:t>Valutazione dello stato di avanzamento tecnologico degli impianti di estrazione meccanica dell’OEVO delle 19 aziende partners del progetto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A947FF-5F25-968E-D95E-AB4A17E44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61584"/>
            <a:ext cx="2663952" cy="219577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46A048-0D58-2843-AFC5-75320487FBDC}"/>
              </a:ext>
            </a:extLst>
          </p:cNvPr>
          <p:cNvSpPr txBox="1"/>
          <p:nvPr/>
        </p:nvSpPr>
        <p:spPr>
          <a:xfrm>
            <a:off x="533259" y="1023473"/>
            <a:ext cx="1591734" cy="307778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Frangitura</a:t>
            </a:r>
            <a:endParaRPr lang="it-IT" sz="1400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FF54663-38EF-A991-8674-22BE81609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05"/>
          <a:stretch/>
        </p:blipFill>
        <p:spPr>
          <a:xfrm>
            <a:off x="0" y="3413883"/>
            <a:ext cx="3329940" cy="59788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BF249E77-6124-1039-883C-B85E0A67ABAA}"/>
              </a:ext>
            </a:extLst>
          </p:cNvPr>
          <p:cNvSpPr/>
          <p:nvPr/>
        </p:nvSpPr>
        <p:spPr>
          <a:xfrm>
            <a:off x="0" y="5892801"/>
            <a:ext cx="12192000" cy="829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1C5365B-E645-06B7-6F10-7D140FC5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543" y="6611779"/>
            <a:ext cx="89423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dati sono espressi in percentuale (n=19).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1D38A2A-6E76-78BF-74A5-E83F555F1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4833" y="1343999"/>
            <a:ext cx="2665171" cy="219577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A75F28E-20F8-2006-2B1D-48BD75A28FCD}"/>
              </a:ext>
            </a:extLst>
          </p:cNvPr>
          <p:cNvSpPr txBox="1"/>
          <p:nvPr/>
        </p:nvSpPr>
        <p:spPr>
          <a:xfrm>
            <a:off x="3204058" y="1024295"/>
            <a:ext cx="2489201" cy="307777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Condizionamento termico</a:t>
            </a:r>
            <a:endParaRPr lang="it-IT" sz="1400" b="1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C8B8313-6BA3-815E-78EA-CFCF9B238D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7564"/>
          <a:stretch/>
        </p:blipFill>
        <p:spPr>
          <a:xfrm>
            <a:off x="3183105" y="3382724"/>
            <a:ext cx="2791968" cy="615462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42D2905-2275-E90B-FEF2-27F64DED9F2A}"/>
              </a:ext>
            </a:extLst>
          </p:cNvPr>
          <p:cNvSpPr txBox="1"/>
          <p:nvPr/>
        </p:nvSpPr>
        <p:spPr>
          <a:xfrm>
            <a:off x="6493386" y="1056070"/>
            <a:ext cx="1591734" cy="307778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ramolatura</a:t>
            </a:r>
            <a:endParaRPr lang="it-IT" sz="1400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36BEF37-44DD-B929-00FC-61F78A2904D1}"/>
              </a:ext>
            </a:extLst>
          </p:cNvPr>
          <p:cNvSpPr txBox="1"/>
          <p:nvPr/>
        </p:nvSpPr>
        <p:spPr>
          <a:xfrm>
            <a:off x="9015695" y="1038795"/>
            <a:ext cx="2827869" cy="307777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Estrazione solido-liquido</a:t>
            </a:r>
            <a:endParaRPr lang="it-IT" sz="1400" b="1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0850362D-5C9E-FE9D-2753-714194EAB9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60" t="69861" r="19724"/>
          <a:stretch/>
        </p:blipFill>
        <p:spPr>
          <a:xfrm>
            <a:off x="6495200" y="3365447"/>
            <a:ext cx="1951893" cy="82723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09DCC98-1E54-AE7F-EC54-98B806646A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5945" y="4485452"/>
            <a:ext cx="2663952" cy="2195779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889CF7A-4BB7-BC01-C3A5-CC0152D378A6}"/>
              </a:ext>
            </a:extLst>
          </p:cNvPr>
          <p:cNvSpPr txBox="1"/>
          <p:nvPr/>
        </p:nvSpPr>
        <p:spPr>
          <a:xfrm>
            <a:off x="2260874" y="4284203"/>
            <a:ext cx="2235200" cy="30949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Separatore verticale</a:t>
            </a:r>
            <a:endParaRPr lang="it-IT" sz="1400" b="1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1C31C91-274C-96D1-B680-C5D47DAA8C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3581" y="4470953"/>
            <a:ext cx="2663952" cy="219577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2AB5733-B98D-8F71-F9D9-8E387E21E806}"/>
              </a:ext>
            </a:extLst>
          </p:cNvPr>
          <p:cNvSpPr txBox="1"/>
          <p:nvPr/>
        </p:nvSpPr>
        <p:spPr>
          <a:xfrm>
            <a:off x="7383176" y="4383304"/>
            <a:ext cx="1591734" cy="307777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</a:rPr>
              <a:t>Stoccaggio</a:t>
            </a:r>
            <a:endParaRPr lang="it-IT" sz="1400" b="1" dirty="0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2C593185-AE0D-E8EF-9273-57261A6C495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183" t="78054" r="11580"/>
          <a:stretch/>
        </p:blipFill>
        <p:spPr>
          <a:xfrm>
            <a:off x="4174957" y="5919537"/>
            <a:ext cx="2538663" cy="602341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10FBAE3-F7E3-2FEB-DE1A-1804FC825D1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956" t="68860" r="3992" b="876"/>
          <a:stretch/>
        </p:blipFill>
        <p:spPr>
          <a:xfrm>
            <a:off x="9027694" y="5690936"/>
            <a:ext cx="3031958" cy="83017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E416C11-A820-73FB-9E90-0C26E93C8C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69434"/>
          <a:stretch/>
        </p:blipFill>
        <p:spPr>
          <a:xfrm>
            <a:off x="8862060" y="3368842"/>
            <a:ext cx="3329940" cy="8389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82"/>
    </mc:Choice>
    <mc:Fallback xmlns="">
      <p:transition spd="slow" advTm="10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8" grpId="0" animBg="1"/>
      <p:bldP spid="21" grpId="0" animBg="1"/>
      <p:bldP spid="23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>
            <a:extLst>
              <a:ext uri="{FF2B5EF4-FFF2-40B4-BE49-F238E27FC236}">
                <a16:creationId xmlns:a16="http://schemas.microsoft.com/office/drawing/2014/main" id="{6CEA4890-3AC0-0551-A465-400A2A36AC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05" b="89974" l="9956" r="89971">
                        <a14:foregroundMark x1="18302" y1="23047" x2="21962" y2="27604"/>
                        <a14:foregroundMark x1="21962" y1="27604" x2="35652" y2="24609"/>
                        <a14:foregroundMark x1="35652" y1="24609" x2="25842" y2="24479"/>
                        <a14:foregroundMark x1="25842" y1="24479" x2="29283" y2="27734"/>
                        <a14:foregroundMark x1="29283" y1="27734" x2="38287" y2="28776"/>
                        <a14:foregroundMark x1="38287" y1="28776" x2="41288" y2="23307"/>
                        <a14:foregroundMark x1="41288" y1="23307" x2="36969" y2="17188"/>
                        <a14:foregroundMark x1="36969" y1="17188" x2="18887" y2="29167"/>
                        <a14:foregroundMark x1="18887" y1="29167" x2="23572" y2="32292"/>
                        <a14:foregroundMark x1="23572" y1="32292" x2="42972" y2="23047"/>
                        <a14:foregroundMark x1="25256" y1="24349" x2="18009" y2="23177"/>
                        <a14:foregroundMark x1="18009" y1="23177" x2="28697" y2="20833"/>
                        <a14:foregroundMark x1="28697" y1="20833" x2="18082" y2="21354"/>
                        <a14:foregroundMark x1="18082" y1="21354" x2="37482" y2="16276"/>
                        <a14:foregroundMark x1="37482" y1="16276" x2="30747" y2="22266"/>
                        <a14:foregroundMark x1="30747" y1="22266" x2="35286" y2="15885"/>
                        <a14:foregroundMark x1="35286" y1="15885" x2="40630" y2="20703"/>
                        <a14:foregroundMark x1="40630" y1="20703" x2="42972" y2="29427"/>
                        <a14:foregroundMark x1="42972" y1="29427" x2="39531" y2="21875"/>
                        <a14:foregroundMark x1="39531" y1="21875" x2="39824" y2="18229"/>
                        <a14:foregroundMark x1="40117" y1="19271" x2="36384" y2="14453"/>
                        <a14:foregroundMark x1="36384" y1="14453" x2="37775" y2="15885"/>
                        <a14:foregroundMark x1="37775" y1="15885" x2="37775" y2="15885"/>
                        <a14:foregroundMark x1="38507" y1="15365" x2="41508" y2="23828"/>
                        <a14:foregroundMark x1="37775" y1="9505" x2="40996" y2="20573"/>
                        <a14:foregroundMark x1="40996" y1="20573" x2="38067" y2="11719"/>
                        <a14:foregroundMark x1="43119" y1="19271" x2="43119" y2="19271"/>
                        <a14:backgroundMark x1="32138" y1="10417" x2="36823" y2="10417"/>
                        <a14:backgroundMark x1="36823" y1="10417" x2="28917" y2="10286"/>
                        <a14:backgroundMark x1="28917" y1="10286" x2="28917" y2="10286"/>
                        <a14:backgroundMark x1="17643" y1="11198" x2="20425" y2="15625"/>
                        <a14:backgroundMark x1="20425" y1="15625" x2="27233" y2="13542"/>
                        <a14:backgroundMark x1="27233" y1="13542" x2="20351" y2="12240"/>
                        <a14:backgroundMark x1="20351" y1="12240" x2="23060" y2="11589"/>
                        <a14:backgroundMark x1="23060" y1="11589" x2="20864" y2="12760"/>
                        <a14:backgroundMark x1="20864" y1="12760" x2="25842" y2="12891"/>
                        <a14:backgroundMark x1="25842" y1="12891" x2="16911" y2="13542"/>
                        <a14:backgroundMark x1="16911" y1="13542" x2="23133" y2="14063"/>
                        <a14:backgroundMark x1="23133" y1="14063" x2="17130" y2="13151"/>
                        <a14:backgroundMark x1="17130" y1="13151" x2="17130" y2="13151"/>
                        <a14:backgroundMark x1="14422" y1="18359" x2="14422" y2="18359"/>
                        <a14:backgroundMark x1="42899" y1="31250" x2="41508" y2="32943"/>
                        <a14:backgroundMark x1="41508" y1="32943" x2="39898" y2="36849"/>
                        <a14:backgroundMark x1="39898" y1="36849" x2="40922" y2="40625"/>
                        <a14:backgroundMark x1="40922" y1="40625" x2="44290" y2="42188"/>
                        <a14:backgroundMark x1="44290" y1="42188" x2="46340" y2="41146"/>
                        <a14:backgroundMark x1="46340" y1="41146" x2="47657" y2="34896"/>
                        <a14:backgroundMark x1="14129" y1="36589" x2="14129" y2="36589"/>
                      </a14:backgroundRemoval>
                    </a14:imgEffect>
                  </a14:imgLayer>
                </a14:imgProps>
              </a:ext>
            </a:extLst>
          </a:blip>
          <a:srcRect l="16731" r="52260" b="56927"/>
          <a:stretch/>
        </p:blipFill>
        <p:spPr>
          <a:xfrm>
            <a:off x="558797" y="-818555"/>
            <a:ext cx="10133297" cy="791362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11888A-8D6B-EC28-B909-0211DDC4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0"/>
            <a:ext cx="45719" cy="0"/>
          </a:xfrm>
        </p:spPr>
        <p:txBody>
          <a:bodyPr/>
          <a:lstStyle/>
          <a:p>
            <a:pPr>
              <a:defRPr/>
            </a:pPr>
            <a:endParaRPr lang="en-US" altLang="it-IT" dirty="0">
              <a:latin typeface="Work Sans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639E2D-3417-3E8C-0893-9564429DB9DC}"/>
              </a:ext>
            </a:extLst>
          </p:cNvPr>
          <p:cNvSpPr txBox="1"/>
          <p:nvPr/>
        </p:nvSpPr>
        <p:spPr>
          <a:xfrm>
            <a:off x="0" y="0"/>
            <a:ext cx="8855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Work Sans" pitchFamily="2" charset="0"/>
              </a:rPr>
              <a:t>Task 4.1 - Analisi strutturale delle tecnologie dei partner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8C96A98-9261-CA8F-B2E0-B290808BC9E4}"/>
              </a:ext>
            </a:extLst>
          </p:cNvPr>
          <p:cNvSpPr txBox="1"/>
          <p:nvPr/>
        </p:nvSpPr>
        <p:spPr>
          <a:xfrm>
            <a:off x="2132857" y="1074475"/>
            <a:ext cx="1907695" cy="307777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Pulizia delle olive</a:t>
            </a:r>
            <a:endParaRPr lang="it-IT" sz="1400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0E6970-EA1B-D058-29F0-E821546110BD}"/>
              </a:ext>
            </a:extLst>
          </p:cNvPr>
          <p:cNvSpPr txBox="1"/>
          <p:nvPr/>
        </p:nvSpPr>
        <p:spPr>
          <a:xfrm>
            <a:off x="7687732" y="1151468"/>
            <a:ext cx="1591734" cy="307778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Frangitura</a:t>
            </a:r>
            <a:endParaRPr lang="it-IT" sz="14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9E61BE-F674-AD5B-78ED-1FA8E52553EE}"/>
              </a:ext>
            </a:extLst>
          </p:cNvPr>
          <p:cNvSpPr txBox="1"/>
          <p:nvPr/>
        </p:nvSpPr>
        <p:spPr>
          <a:xfrm>
            <a:off x="7806265" y="3234268"/>
            <a:ext cx="1591734" cy="307778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ramolatura</a:t>
            </a:r>
            <a:endParaRPr lang="it-IT" sz="1400" b="1" dirty="0"/>
          </a:p>
        </p:txBody>
      </p:sp>
      <p:pic>
        <p:nvPicPr>
          <p:cNvPr id="2050" name="Picture 2" descr="Macchinari per la produzione di olio di oliva | Alfa Laval">
            <a:extLst>
              <a:ext uri="{FF2B5EF4-FFF2-40B4-BE49-F238E27FC236}">
                <a16:creationId xmlns:a16="http://schemas.microsoft.com/office/drawing/2014/main" id="{089C6E51-DB43-B77C-3146-1B2E55CB0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29" y="2290973"/>
            <a:ext cx="2404533" cy="76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EE3E9D8-7A06-4F1F-547C-EB042E774D9B}"/>
              </a:ext>
            </a:extLst>
          </p:cNvPr>
          <p:cNvSpPr txBox="1"/>
          <p:nvPr/>
        </p:nvSpPr>
        <p:spPr>
          <a:xfrm>
            <a:off x="9990665" y="1591734"/>
            <a:ext cx="1778000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Condizionamento termico</a:t>
            </a:r>
            <a:endParaRPr lang="it-IT" sz="1400" b="1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1FF30BF-8A96-1636-E1EF-8ABD9D907D8C}"/>
              </a:ext>
            </a:extLst>
          </p:cNvPr>
          <p:cNvSpPr/>
          <p:nvPr/>
        </p:nvSpPr>
        <p:spPr>
          <a:xfrm>
            <a:off x="6587067" y="5520267"/>
            <a:ext cx="2032000" cy="1185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19" descr="Risultati immagini per LAVAGGIO OLIVE">
            <a:extLst>
              <a:ext uri="{FF2B5EF4-FFF2-40B4-BE49-F238E27FC236}">
                <a16:creationId xmlns:a16="http://schemas.microsoft.com/office/drawing/2014/main" id="{7D02162C-081E-2CEB-FB80-341C00F8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934" y="1951569"/>
            <a:ext cx="1619397" cy="7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C649CDA-E486-34F5-9BC5-894184ABFA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230996">
            <a:off x="2266984" y="2068946"/>
            <a:ext cx="1174925" cy="587585"/>
          </a:xfrm>
          <a:prstGeom prst="rect">
            <a:avLst/>
          </a:prstGeom>
        </p:spPr>
      </p:pic>
      <p:pic>
        <p:nvPicPr>
          <p:cNvPr id="20" name="Picture 6" descr="http://www.oliodelnotaro.com/images/gramole2.JPG">
            <a:extLst>
              <a:ext uri="{FF2B5EF4-FFF2-40B4-BE49-F238E27FC236}">
                <a16:creationId xmlns:a16="http://schemas.microsoft.com/office/drawing/2014/main" id="{1FF910BA-3993-B262-185E-EFC11440F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533" y="3605884"/>
            <a:ext cx="1836069" cy="103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7" descr="olive-large">
            <a:extLst>
              <a:ext uri="{FF2B5EF4-FFF2-40B4-BE49-F238E27FC236}">
                <a16:creationId xmlns:a16="http://schemas.microsoft.com/office/drawing/2014/main" id="{61E24346-1A9C-92E5-E550-83998AA58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45" y="2487897"/>
            <a:ext cx="1243374" cy="8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174C09AF-6608-675D-58A8-78EAA451A9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7555" y="4604563"/>
            <a:ext cx="1359936" cy="101730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AE0C2DBD-8966-2E40-A38E-DC12182568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8999" flipV="1">
            <a:off x="9466172" y="621066"/>
            <a:ext cx="1189282" cy="74850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6F2D8C9C-2C47-9CAE-60D3-C3D51585AD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885571" flipV="1">
            <a:off x="9735796" y="3051913"/>
            <a:ext cx="1113830" cy="74850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02D585F-A121-3849-5CCE-E8E922D169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476650" flipV="1">
            <a:off x="2809439" y="5073862"/>
            <a:ext cx="1486087" cy="596005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782A09DF-92AD-4429-10CA-31881A08B39B}"/>
              </a:ext>
            </a:extLst>
          </p:cNvPr>
          <p:cNvSpPr/>
          <p:nvPr/>
        </p:nvSpPr>
        <p:spPr>
          <a:xfrm>
            <a:off x="0" y="5892801"/>
            <a:ext cx="12192000" cy="8297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533E2DB-A255-012C-B94D-20097D4937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8667" y="5689601"/>
            <a:ext cx="1755792" cy="1168399"/>
          </a:xfrm>
          <a:prstGeom prst="rect">
            <a:avLst/>
          </a:prstGeom>
        </p:spPr>
      </p:pic>
      <p:pic>
        <p:nvPicPr>
          <p:cNvPr id="2052" name="Picture 4" descr="Controllare la temperatura del locale stoccaggio dell'olio d'oliva">
            <a:extLst>
              <a:ext uri="{FF2B5EF4-FFF2-40B4-BE49-F238E27FC236}">
                <a16:creationId xmlns:a16="http://schemas.microsoft.com/office/drawing/2014/main" id="{D762B997-20BD-84A0-CF50-5CEAC6CC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132" y="4751598"/>
            <a:ext cx="1862667" cy="139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Immagine 2047">
            <a:extLst>
              <a:ext uri="{FF2B5EF4-FFF2-40B4-BE49-F238E27FC236}">
                <a16:creationId xmlns:a16="http://schemas.microsoft.com/office/drawing/2014/main" id="{86C345DB-DFFE-7F1C-ABBA-5D65A90CE9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12824">
            <a:off x="3776441" y="6264296"/>
            <a:ext cx="1396255" cy="58175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767529D-777F-F0D8-F4C4-8DB45972480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708" r="10631"/>
          <a:stretch/>
        </p:blipFill>
        <p:spPr>
          <a:xfrm>
            <a:off x="207784" y="5508509"/>
            <a:ext cx="1933007" cy="119774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D3D136-56A1-C4DF-67A8-1181796F0E79}"/>
              </a:ext>
            </a:extLst>
          </p:cNvPr>
          <p:cNvSpPr txBox="1"/>
          <p:nvPr/>
        </p:nvSpPr>
        <p:spPr>
          <a:xfrm>
            <a:off x="4910667" y="5826780"/>
            <a:ext cx="1591734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Separatore verticale</a:t>
            </a:r>
            <a:endParaRPr lang="it-IT" sz="14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FEF2D50-4ACB-7653-B3A0-351FF0D2470E}"/>
              </a:ext>
            </a:extLst>
          </p:cNvPr>
          <p:cNvSpPr txBox="1"/>
          <p:nvPr/>
        </p:nvSpPr>
        <p:spPr>
          <a:xfrm>
            <a:off x="2201332" y="5621868"/>
            <a:ext cx="1591734" cy="523220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Estrazione solido-liquido</a:t>
            </a:r>
            <a:endParaRPr lang="it-IT" sz="1400" b="1" dirty="0"/>
          </a:p>
        </p:txBody>
      </p:sp>
      <p:pic>
        <p:nvPicPr>
          <p:cNvPr id="2049" name="Immagine 2048">
            <a:extLst>
              <a:ext uri="{FF2B5EF4-FFF2-40B4-BE49-F238E27FC236}">
                <a16:creationId xmlns:a16="http://schemas.microsoft.com/office/drawing/2014/main" id="{2ED29A32-25A9-7D6B-C5A7-4C2E972A5E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823009">
            <a:off x="8551643" y="5969239"/>
            <a:ext cx="1396255" cy="581754"/>
          </a:xfrm>
          <a:prstGeom prst="rect">
            <a:avLst/>
          </a:prstGeom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1A320F9D-AA3F-2E14-390E-C9C46F83D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549" y="287866"/>
            <a:ext cx="306705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dirty="0">
                <a:latin typeface="Work Sans" pitchFamily="2" charset="0"/>
              </a:rPr>
              <a:t>Utilizzo di un frangitore con rottura del frutto ad effetto differenziato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A29C05-89A5-9D4C-6244-7DC5C6128258}"/>
              </a:ext>
            </a:extLst>
          </p:cNvPr>
          <p:cNvSpPr txBox="1"/>
          <p:nvPr/>
        </p:nvSpPr>
        <p:spPr>
          <a:xfrm>
            <a:off x="184150" y="355599"/>
            <a:ext cx="4523317" cy="412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9900"/>
                </a:solidFill>
                <a:latin typeface="Work Sans" pitchFamily="2" charset="0"/>
              </a:rPr>
              <a:t>Miglioramenti consigliati 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1BB36D1-6287-1127-05F2-79F9BEC81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4183" y="599545"/>
            <a:ext cx="2185161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dirty="0">
                <a:latin typeface="Work Sans" pitchFamily="2" charset="0"/>
              </a:rPr>
              <a:t>Installazione di uno scambiatore di </a:t>
            </a:r>
            <a:r>
              <a:rPr lang="it-IT" altLang="it-IT" sz="1400" dirty="0" smtClean="0">
                <a:latin typeface="Work Sans" pitchFamily="2" charset="0"/>
              </a:rPr>
              <a:t>calore caldo/freddo </a:t>
            </a:r>
            <a:endParaRPr lang="it-IT" altLang="it-IT" sz="1400" dirty="0">
              <a:latin typeface="Work Sans" pitchFamily="2" charset="0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EB495D5-AA1C-95DB-4CA9-BDB88AA7A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134" y="3437996"/>
            <a:ext cx="2785532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dirty="0">
                <a:latin typeface="Work Sans" pitchFamily="2" charset="0"/>
              </a:rPr>
              <a:t>Utilizzo di gramole confinate con controllo del tempo, temperatura e O</a:t>
            </a:r>
            <a:r>
              <a:rPr lang="it-IT" altLang="it-IT" sz="1400" baseline="-25000" dirty="0">
                <a:latin typeface="Work Sans" pitchFamily="2" charset="0"/>
              </a:rPr>
              <a:t>2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6D703745-F0FC-C384-4176-B2B17654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066" y="6119336"/>
            <a:ext cx="2692401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dirty="0">
                <a:latin typeface="Work Sans" pitchFamily="2" charset="0"/>
              </a:rPr>
              <a:t>Utilizzo di decanter a due fasi e mezzo o tre fasi a bassa diluizione</a:t>
            </a: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92756A2B-93F1-6395-7F17-E8CDEFA5C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5004656"/>
            <a:ext cx="306705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dirty="0">
                <a:latin typeface="Work Sans" pitchFamily="2" charset="0"/>
              </a:rPr>
              <a:t>Installazione di un separatore verticale per diminuire il consumo di materiale filtrante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093D132-A544-6729-4C05-2B40469D2C7A}"/>
              </a:ext>
            </a:extLst>
          </p:cNvPr>
          <p:cNvSpPr txBox="1"/>
          <p:nvPr/>
        </p:nvSpPr>
        <p:spPr>
          <a:xfrm>
            <a:off x="8856136" y="4687556"/>
            <a:ext cx="1591734" cy="307777"/>
          </a:xfrm>
          <a:prstGeom prst="rect">
            <a:avLst/>
          </a:prstGeom>
          <a:solidFill>
            <a:srgbClr val="00C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Work Sans" pitchFamily="2" charset="0"/>
              </a:rPr>
              <a:t>Stoccaggio</a:t>
            </a:r>
            <a:endParaRPr lang="it-IT" sz="1400" b="1" dirty="0"/>
          </a:p>
        </p:txBody>
      </p:sp>
      <p:sp>
        <p:nvSpPr>
          <p:cNvPr id="2051" name="Rectangle 12">
            <a:extLst>
              <a:ext uri="{FF2B5EF4-FFF2-40B4-BE49-F238E27FC236}">
                <a16:creationId xmlns:a16="http://schemas.microsoft.com/office/drawing/2014/main" id="{7FD03430-E653-A0E1-F5BE-07566A3DF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0285" y="5914823"/>
            <a:ext cx="3067050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400" dirty="0">
                <a:latin typeface="Work Sans" pitchFamily="2" charset="0"/>
              </a:rPr>
              <a:t>Utilizzo di silos in acciaio inox sotto battente di gas inerte e in ambiente condizionato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4495063-4BBC-0A14-C256-BDC961BDB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33" y="1589951"/>
            <a:ext cx="757678" cy="134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8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0"/>
    </mc:Choice>
    <mc:Fallback xmlns="">
      <p:transition spd="slow" advTm="2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 animBg="1"/>
      <p:bldP spid="14" grpId="0" animBg="1"/>
      <p:bldP spid="19" grpId="0" animBg="1"/>
      <p:bldP spid="28" grpId="0" animBg="1"/>
      <p:bldP spid="30" grpId="0" animBg="1"/>
      <p:bldP spid="20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>
            <a:extLst>
              <a:ext uri="{FF2B5EF4-FFF2-40B4-BE49-F238E27FC236}">
                <a16:creationId xmlns:a16="http://schemas.microsoft.com/office/drawing/2014/main" id="{0F21FDD5-C224-1688-DECC-ECA2E95F0A63}"/>
              </a:ext>
            </a:extLst>
          </p:cNvPr>
          <p:cNvSpPr/>
          <p:nvPr/>
        </p:nvSpPr>
        <p:spPr>
          <a:xfrm>
            <a:off x="0" y="5219700"/>
            <a:ext cx="12192000" cy="163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Stella a 24 punte 38">
            <a:extLst>
              <a:ext uri="{FF2B5EF4-FFF2-40B4-BE49-F238E27FC236}">
                <a16:creationId xmlns:a16="http://schemas.microsoft.com/office/drawing/2014/main" id="{D5DBD70D-5362-64E1-3523-2D58ED3E42AE}"/>
              </a:ext>
            </a:extLst>
          </p:cNvPr>
          <p:cNvSpPr/>
          <p:nvPr/>
        </p:nvSpPr>
        <p:spPr>
          <a:xfrm>
            <a:off x="0" y="5382488"/>
            <a:ext cx="12192000" cy="1313587"/>
          </a:xfrm>
          <a:prstGeom prst="star24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90D50A2-B3BA-1F79-087E-9036539B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6108C-E33C-4DF9-9D0C-68B18A8E7FC2}" type="slidenum">
              <a:rPr lang="en-US" altLang="it-IT" smtClean="0"/>
              <a:pPr>
                <a:defRPr/>
              </a:pPr>
              <a:t>6</a:t>
            </a:fld>
            <a:endParaRPr lang="en-US" alt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8C4915F-B825-F441-291A-5DBF6C61A80F}"/>
              </a:ext>
            </a:extLst>
          </p:cNvPr>
          <p:cNvSpPr txBox="1"/>
          <p:nvPr/>
        </p:nvSpPr>
        <p:spPr>
          <a:xfrm>
            <a:off x="-77975" y="0"/>
            <a:ext cx="8855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Work Sans" pitchFamily="2" charset="0"/>
              </a:rPr>
              <a:t>Task 4.2 - Best practices di frantoio per il miglioramento della DOP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7D7269-C705-5D03-C1DA-DBCE6FEAD0EF}"/>
              </a:ext>
            </a:extLst>
          </p:cNvPr>
          <p:cNvSpPr txBox="1"/>
          <p:nvPr/>
        </p:nvSpPr>
        <p:spPr>
          <a:xfrm>
            <a:off x="788100" y="1741224"/>
            <a:ext cx="1620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Cv. Moraiolo</a:t>
            </a:r>
            <a:endParaRPr lang="it-IT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A6FB38-DB03-AE35-9D42-4AE558FAC96B}"/>
              </a:ext>
            </a:extLst>
          </p:cNvPr>
          <p:cNvSpPr txBox="1"/>
          <p:nvPr/>
        </p:nvSpPr>
        <p:spPr>
          <a:xfrm>
            <a:off x="2713065" y="466047"/>
            <a:ext cx="14395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Frangitore ad effetto </a:t>
            </a:r>
            <a:r>
              <a:rPr lang="it-IT" sz="1400" b="1" dirty="0" smtClean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differenziato e Raffreddato </a:t>
            </a:r>
            <a:endParaRPr lang="it-IT" sz="1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6C86CF6-6B24-1604-3E51-A171A3A36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35116" r="6011" b="51792"/>
          <a:stretch/>
        </p:blipFill>
        <p:spPr bwMode="auto">
          <a:xfrm>
            <a:off x="3072592" y="1424988"/>
            <a:ext cx="7858408" cy="89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804274-99B2-7E44-1A19-7FB096C8FC34}"/>
              </a:ext>
            </a:extLst>
          </p:cNvPr>
          <p:cNvSpPr txBox="1"/>
          <p:nvPr/>
        </p:nvSpPr>
        <p:spPr>
          <a:xfrm>
            <a:off x="6193950" y="493790"/>
            <a:ext cx="19010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Gramola confinata</a:t>
            </a:r>
            <a:endParaRPr lang="it-IT" sz="1400" b="1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F48F30C-C5B6-BA88-7E63-5C77ED4072FE}"/>
              </a:ext>
            </a:extLst>
          </p:cNvPr>
          <p:cNvSpPr txBox="1"/>
          <p:nvPr/>
        </p:nvSpPr>
        <p:spPr>
          <a:xfrm>
            <a:off x="4374740" y="493791"/>
            <a:ext cx="17693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Scambiatore di calore</a:t>
            </a:r>
            <a:endParaRPr lang="it-IT" sz="14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E6F7716-BB81-16F6-5FD1-B58D65AB734C}"/>
              </a:ext>
            </a:extLst>
          </p:cNvPr>
          <p:cNvSpPr txBox="1"/>
          <p:nvPr/>
        </p:nvSpPr>
        <p:spPr>
          <a:xfrm>
            <a:off x="6193950" y="989055"/>
            <a:ext cx="1862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22-24 °C; </a:t>
            </a:r>
            <a:r>
              <a:rPr lang="it-IT" sz="1400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20 min.</a:t>
            </a:r>
            <a:endParaRPr lang="it-IT" sz="1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F77142A-CFF8-5860-A442-B5BDE20F009C}"/>
              </a:ext>
            </a:extLst>
          </p:cNvPr>
          <p:cNvSpPr txBox="1"/>
          <p:nvPr/>
        </p:nvSpPr>
        <p:spPr>
          <a:xfrm>
            <a:off x="7996127" y="493791"/>
            <a:ext cx="19010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Decanter</a:t>
            </a:r>
            <a:endParaRPr lang="it-IT" sz="1400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3963C9-7CF7-7561-20B7-5BA781019B0E}"/>
              </a:ext>
            </a:extLst>
          </p:cNvPr>
          <p:cNvSpPr txBox="1"/>
          <p:nvPr/>
        </p:nvSpPr>
        <p:spPr>
          <a:xfrm>
            <a:off x="9465355" y="484192"/>
            <a:ext cx="19010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Separatore verticale</a:t>
            </a:r>
            <a:endParaRPr lang="it-IT" sz="1400" b="1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570A891-9270-2B18-62FC-979BC6EBB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35116" r="6011" b="51792"/>
          <a:stretch/>
        </p:blipFill>
        <p:spPr bwMode="auto">
          <a:xfrm>
            <a:off x="3160486" y="2740618"/>
            <a:ext cx="7858408" cy="89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arentesi graffa aperta 15">
            <a:extLst>
              <a:ext uri="{FF2B5EF4-FFF2-40B4-BE49-F238E27FC236}">
                <a16:creationId xmlns:a16="http://schemas.microsoft.com/office/drawing/2014/main" id="{1D19F6BD-DE6F-2BC9-4499-8FAD855AA1F5}"/>
              </a:ext>
            </a:extLst>
          </p:cNvPr>
          <p:cNvSpPr/>
          <p:nvPr/>
        </p:nvSpPr>
        <p:spPr>
          <a:xfrm rot="5400000">
            <a:off x="7010096" y="675705"/>
            <a:ext cx="123321" cy="1402544"/>
          </a:xfrm>
          <a:prstGeom prst="leftBrac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9A7B755-4AC8-4EE9-22F0-1AA7180060F3}"/>
              </a:ext>
            </a:extLst>
          </p:cNvPr>
          <p:cNvSpPr txBox="1"/>
          <p:nvPr/>
        </p:nvSpPr>
        <p:spPr>
          <a:xfrm>
            <a:off x="610662" y="3080725"/>
            <a:ext cx="3360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 err="1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Cvs</a:t>
            </a:r>
            <a:r>
              <a:rPr lang="it-IT" sz="16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Frantoio e Leccino</a:t>
            </a:r>
            <a:endParaRPr lang="it-IT" sz="16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E9AF6A-ECA0-3E8B-32CA-6CD28424C989}"/>
              </a:ext>
            </a:extLst>
          </p:cNvPr>
          <p:cNvSpPr txBox="1"/>
          <p:nvPr/>
        </p:nvSpPr>
        <p:spPr>
          <a:xfrm>
            <a:off x="6232210" y="2315889"/>
            <a:ext cx="1862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25-27 °C; </a:t>
            </a:r>
            <a:r>
              <a:rPr lang="it-IT" sz="1400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20 min.</a:t>
            </a:r>
            <a:endParaRPr lang="it-IT" sz="1400" dirty="0"/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98E69F7F-8EE4-38A5-9C91-998824F9CCE0}"/>
              </a:ext>
            </a:extLst>
          </p:cNvPr>
          <p:cNvSpPr/>
          <p:nvPr/>
        </p:nvSpPr>
        <p:spPr>
          <a:xfrm rot="5400000">
            <a:off x="7097990" y="1973769"/>
            <a:ext cx="123321" cy="1402544"/>
          </a:xfrm>
          <a:prstGeom prst="leftBrac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E437106-C542-CA49-75EB-753862A1C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t="35116" r="6011" b="51792"/>
          <a:stretch/>
        </p:blipFill>
        <p:spPr bwMode="auto">
          <a:xfrm>
            <a:off x="3072592" y="4106347"/>
            <a:ext cx="7858408" cy="89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2F167B4-E04A-373D-AD05-3795C699F9F2}"/>
              </a:ext>
            </a:extLst>
          </p:cNvPr>
          <p:cNvSpPr txBox="1"/>
          <p:nvPr/>
        </p:nvSpPr>
        <p:spPr>
          <a:xfrm>
            <a:off x="6158315" y="3729048"/>
            <a:ext cx="1862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25 °C; </a:t>
            </a:r>
            <a:r>
              <a:rPr lang="it-IT" sz="1400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20 min.</a:t>
            </a:r>
            <a:endParaRPr lang="it-IT" sz="1400" dirty="0"/>
          </a:p>
        </p:txBody>
      </p:sp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20827763-BFE4-19E0-2546-D4FFF4A942BD}"/>
              </a:ext>
            </a:extLst>
          </p:cNvPr>
          <p:cNvSpPr/>
          <p:nvPr/>
        </p:nvSpPr>
        <p:spPr>
          <a:xfrm rot="5400000">
            <a:off x="7010096" y="3339498"/>
            <a:ext cx="123321" cy="1402544"/>
          </a:xfrm>
          <a:prstGeom prst="leftBrac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72A533F-71B6-AB14-5641-B60D783B00DB}"/>
              </a:ext>
            </a:extLst>
          </p:cNvPr>
          <p:cNvSpPr txBox="1"/>
          <p:nvPr/>
        </p:nvSpPr>
        <p:spPr>
          <a:xfrm>
            <a:off x="323851" y="4173153"/>
            <a:ext cx="2597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Partite composte da miscele di cultivar e/o cultivar minori</a:t>
            </a:r>
            <a:endParaRPr lang="it-IT" sz="160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5795EBD-315B-FD6A-4A69-7F6259C85C5A}"/>
              </a:ext>
            </a:extLst>
          </p:cNvPr>
          <p:cNvSpPr txBox="1"/>
          <p:nvPr/>
        </p:nvSpPr>
        <p:spPr>
          <a:xfrm>
            <a:off x="1962519" y="5672264"/>
            <a:ext cx="8001352" cy="7661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Il tempo di gramolatura è considerato a partire dal riempimento completo della gramola. </a:t>
            </a:r>
          </a:p>
          <a:p>
            <a:pPr algn="ctr"/>
            <a:r>
              <a:rPr lang="it-IT" sz="1400" dirty="0">
                <a:effectLst/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Per limitare i processi di ossidazione, il tempo di riempimento e di svuotamento della gramola non deve eccedere i 15 minuti.</a:t>
            </a:r>
            <a:endParaRPr lang="it-IT" sz="1400" dirty="0">
              <a:effectLst/>
              <a:latin typeface="Work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Parentesi graffa aperta 28">
            <a:extLst>
              <a:ext uri="{FF2B5EF4-FFF2-40B4-BE49-F238E27FC236}">
                <a16:creationId xmlns:a16="http://schemas.microsoft.com/office/drawing/2014/main" id="{F2D96B16-CF6A-5253-7FB0-F33FAEF57538}"/>
              </a:ext>
            </a:extLst>
          </p:cNvPr>
          <p:cNvSpPr/>
          <p:nvPr/>
        </p:nvSpPr>
        <p:spPr>
          <a:xfrm rot="5400000">
            <a:off x="5112028" y="657221"/>
            <a:ext cx="123321" cy="1402544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Parentesi graffa aperta 29">
            <a:extLst>
              <a:ext uri="{FF2B5EF4-FFF2-40B4-BE49-F238E27FC236}">
                <a16:creationId xmlns:a16="http://schemas.microsoft.com/office/drawing/2014/main" id="{4692E327-9876-89AC-3530-0548ADF5E835}"/>
              </a:ext>
            </a:extLst>
          </p:cNvPr>
          <p:cNvSpPr/>
          <p:nvPr/>
        </p:nvSpPr>
        <p:spPr>
          <a:xfrm rot="5400000">
            <a:off x="5102411" y="3325266"/>
            <a:ext cx="123321" cy="1402544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Parentesi graffa aperta 30">
            <a:extLst>
              <a:ext uri="{FF2B5EF4-FFF2-40B4-BE49-F238E27FC236}">
                <a16:creationId xmlns:a16="http://schemas.microsoft.com/office/drawing/2014/main" id="{0F458EDF-DE6A-647D-CE3A-3A62327B0D90}"/>
              </a:ext>
            </a:extLst>
          </p:cNvPr>
          <p:cNvSpPr/>
          <p:nvPr/>
        </p:nvSpPr>
        <p:spPr>
          <a:xfrm rot="5400000">
            <a:off x="5200262" y="1973925"/>
            <a:ext cx="123321" cy="1402544"/>
          </a:xfrm>
          <a:prstGeom prst="leftBrac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5B76D28-A751-5D52-3BAE-F3223C0FC564}"/>
              </a:ext>
            </a:extLst>
          </p:cNvPr>
          <p:cNvSpPr txBox="1"/>
          <p:nvPr/>
        </p:nvSpPr>
        <p:spPr>
          <a:xfrm>
            <a:off x="4861960" y="3694386"/>
            <a:ext cx="842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18 °C</a:t>
            </a:r>
            <a:endParaRPr lang="it-IT" sz="1400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621AB77-1B6C-6D9C-097C-19C599A327E5}"/>
              </a:ext>
            </a:extLst>
          </p:cNvPr>
          <p:cNvSpPr txBox="1"/>
          <p:nvPr/>
        </p:nvSpPr>
        <p:spPr>
          <a:xfrm>
            <a:off x="4946831" y="2356893"/>
            <a:ext cx="842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18 °C</a:t>
            </a:r>
            <a:endParaRPr lang="it-IT" sz="1400" dirty="0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63E4E5AC-087E-0B5A-021D-4E9C9C35AE5B}"/>
              </a:ext>
            </a:extLst>
          </p:cNvPr>
          <p:cNvSpPr txBox="1"/>
          <p:nvPr/>
        </p:nvSpPr>
        <p:spPr>
          <a:xfrm>
            <a:off x="4841470" y="1005020"/>
            <a:ext cx="842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latin typeface="Work San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18 °C</a:t>
            </a:r>
            <a:endParaRPr lang="it-IT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8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92"/>
    </mc:Choice>
    <mc:Fallback xmlns="">
      <p:transition spd="slow" advTm="95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" grpId="0" animBg="1"/>
      <p:bldP spid="5" grpId="0"/>
      <p:bldP spid="7" grpId="0"/>
      <p:bldP spid="9" grpId="0"/>
      <p:bldP spid="10" grpId="0"/>
      <p:bldP spid="11" grpId="0"/>
      <p:bldP spid="12" grpId="0"/>
      <p:bldP spid="13" grpId="0"/>
      <p:bldP spid="16" grpId="0" animBg="1"/>
      <p:bldP spid="17" grpId="0"/>
      <p:bldP spid="18" grpId="0"/>
      <p:bldP spid="19" grpId="0" animBg="1"/>
      <p:bldP spid="21" grpId="0"/>
      <p:bldP spid="22" grpId="0" animBg="1"/>
      <p:bldP spid="24" grpId="0"/>
      <p:bldP spid="26" grpId="0" build="allAtOnce" animBg="1"/>
      <p:bldP spid="29" grpId="0" animBg="1"/>
      <p:bldP spid="30" grpId="0" animBg="1"/>
      <p:bldP spid="31" grpId="0" animBg="1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387229" y="490012"/>
            <a:ext cx="1110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09900"/>
                </a:solidFill>
                <a:latin typeface="Work Sans" pitchFamily="2" charset="0"/>
              </a:rPr>
              <a:t>Materiali e Metodi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0" y="2571064"/>
            <a:ext cx="11837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La valutazione della qualità merceologica degli oli è stata effettuata determinando l’acidità, il numero dei perossidi, le costanti spettrofotometriche e la composizione </a:t>
            </a:r>
            <a:r>
              <a:rPr lang="it-IT" sz="2000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acidica</a:t>
            </a: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facendo riferimento a quanto stabilito al riguardo dal Regolamento (EU) 2019/1604.</a:t>
            </a:r>
            <a:endParaRPr lang="it-IT" sz="2000" dirty="0">
              <a:solidFill>
                <a:srgbClr val="000066"/>
              </a:solidFill>
              <a:latin typeface="Work Sans" pitchFamily="2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812837" y="4072804"/>
            <a:ext cx="126661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885" marR="0" indent="-28575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83895" algn="l"/>
              </a:tabLst>
            </a:pP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L’estrazione e l’analisi HPLC dei composti fenolici e dell’</a:t>
            </a:r>
            <a:r>
              <a:rPr lang="el-GR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α</a:t>
            </a:r>
            <a:r>
              <a:rPr lang="en-US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-</a:t>
            </a:r>
            <a:r>
              <a:rPr lang="en-US" sz="2000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tocoferolo</a:t>
            </a: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è stata condotta secondo quanto riportato rispettivamente da </a:t>
            </a:r>
            <a:r>
              <a:rPr lang="it-IT" sz="2000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Taticchi</a:t>
            </a: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et al.,</a:t>
            </a:r>
            <a:r>
              <a:rPr lang="it-IT" sz="2000" i="1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2021 ed Esposto et al., 2015.</a:t>
            </a:r>
            <a:endParaRPr lang="en-US" sz="2000" dirty="0">
              <a:solidFill>
                <a:srgbClr val="000066"/>
              </a:solidFill>
              <a:effectLst/>
              <a:latin typeface="Work San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-812800" y="5340722"/>
            <a:ext cx="129355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885" marR="0" indent="-28575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683895" algn="l"/>
              </a:tabLst>
            </a:pP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La composizione in sostanze volatili degli oli è stata effettuata tramite analisi di spettrometria di massa accoppiata alla gascromatografia (GC/MS) attraverso il campionamento dello spazio di testa mediante </a:t>
            </a:r>
            <a:r>
              <a:rPr lang="it-IT" sz="2000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Microestrazione</a:t>
            </a: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in Fase Solida (SPME) (</a:t>
            </a:r>
            <a:r>
              <a:rPr lang="it-IT" sz="2000" dirty="0" err="1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Taticchi</a:t>
            </a: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 et al., 2020).</a:t>
            </a:r>
            <a:endParaRPr lang="en-US" sz="2000" dirty="0">
              <a:solidFill>
                <a:srgbClr val="000066"/>
              </a:solidFill>
              <a:effectLst/>
              <a:latin typeface="Work San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57041" y="1123856"/>
            <a:ext cx="11837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L’estrazione dell’olio è stata effettuata in Lab-scale da 15 varietà di olive raccolte nella campagna olearia 2022-2023 con i seguenti parametri operativi:  frangitura con frangitore a martelli, gramolatura per 30’ a 25 </a:t>
            </a:r>
            <a:r>
              <a:rPr lang="it-IT" sz="2000" dirty="0">
                <a:solidFill>
                  <a:srgbClr val="00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 </a:t>
            </a:r>
            <a:r>
              <a:rPr lang="it-IT" sz="2000" dirty="0">
                <a:solidFill>
                  <a:srgbClr val="000066"/>
                </a:solidFill>
                <a:latin typeface="Work Sans" pitchFamily="2" charset="0"/>
                <a:ea typeface="Times New Roman" panose="02020603050405020304" pitchFamily="18" charset="0"/>
                <a:cs typeface="Calibri Light" panose="020F0302020204030204" pitchFamily="34" charset="0"/>
              </a:rPr>
              <a:t>C.</a:t>
            </a:r>
            <a:endParaRPr lang="it-IT" sz="2000" dirty="0">
              <a:solidFill>
                <a:srgbClr val="000066"/>
              </a:solidFill>
              <a:latin typeface="Work Sans" pitchFamily="2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230E83-7C25-24BA-3723-0562824078C2}"/>
              </a:ext>
            </a:extLst>
          </p:cNvPr>
          <p:cNvSpPr txBox="1"/>
          <p:nvPr/>
        </p:nvSpPr>
        <p:spPr>
          <a:xfrm>
            <a:off x="0" y="25159"/>
            <a:ext cx="10269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latin typeface="Work Sans" pitchFamily="2" charset="0"/>
              </a:rPr>
              <a:t>Task 4.3 - Caratterizzazione degli oli da varietà locali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1B685F9B-CE25-F3DF-328F-0E8E1B35F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923" y="1843800"/>
            <a:ext cx="4033784" cy="31939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7D0BF8-5E52-19BC-5F22-5051B85EB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2795" y="3664001"/>
            <a:ext cx="3841760" cy="31939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3FA678C-1CBC-E45C-30ED-1EA12CD9E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511" y="3767311"/>
            <a:ext cx="3841760" cy="30659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7E6B2D9-3E26-1128-3B9D-B3FCADB6A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70" y="465958"/>
            <a:ext cx="3841760" cy="31056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FC3B38-C966-0278-7BC6-2A3CD0179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8730" y="528883"/>
            <a:ext cx="3843040" cy="3105668"/>
          </a:xfrm>
          <a:prstGeom prst="rect">
            <a:avLst/>
          </a:prstGeom>
        </p:spPr>
      </p:pic>
      <p:sp>
        <p:nvSpPr>
          <p:cNvPr id="56" name="Rettangolo 1"/>
          <p:cNvSpPr>
            <a:spLocks noChangeArrowheads="1"/>
          </p:cNvSpPr>
          <p:nvPr/>
        </p:nvSpPr>
        <p:spPr bwMode="auto">
          <a:xfrm>
            <a:off x="1546467" y="-2280"/>
            <a:ext cx="8942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Parametri merceologici degli OEVO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494367" y="124920"/>
            <a:ext cx="11622100" cy="5882023"/>
            <a:chOff x="520744" y="124920"/>
            <a:chExt cx="11622100" cy="5882023"/>
          </a:xfrm>
        </p:grpSpPr>
        <p:grpSp>
          <p:nvGrpSpPr>
            <p:cNvPr id="61" name="Gruppo 60"/>
            <p:cNvGrpSpPr/>
            <p:nvPr/>
          </p:nvGrpSpPr>
          <p:grpSpPr>
            <a:xfrm>
              <a:off x="4364150" y="5284137"/>
              <a:ext cx="3910462" cy="722806"/>
              <a:chOff x="4189159" y="493405"/>
              <a:chExt cx="3910462" cy="722806"/>
            </a:xfrm>
          </p:grpSpPr>
          <p:sp>
            <p:nvSpPr>
              <p:cNvPr id="62" name="Line 15"/>
              <p:cNvSpPr>
                <a:spLocks noChangeShapeType="1"/>
              </p:cNvSpPr>
              <p:nvPr/>
            </p:nvSpPr>
            <p:spPr bwMode="auto">
              <a:xfrm flipV="1">
                <a:off x="4192590" y="1065065"/>
                <a:ext cx="728089" cy="1286"/>
              </a:xfrm>
              <a:prstGeom prst="line">
                <a:avLst/>
              </a:prstGeom>
              <a:noFill/>
              <a:ln w="31750">
                <a:solidFill>
                  <a:srgbClr val="000099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5"/>
              <p:cNvSpPr>
                <a:spLocks noChangeShapeType="1"/>
              </p:cNvSpPr>
              <p:nvPr/>
            </p:nvSpPr>
            <p:spPr bwMode="auto">
              <a:xfrm flipV="1">
                <a:off x="4189159" y="671193"/>
                <a:ext cx="731520" cy="3937"/>
              </a:xfrm>
              <a:prstGeom prst="line">
                <a:avLst/>
              </a:prstGeom>
              <a:noFill/>
              <a:ln w="31750">
                <a:solidFill>
                  <a:srgbClr val="C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 Box 16"/>
              <p:cNvSpPr txBox="1">
                <a:spLocks noChangeArrowheads="1"/>
              </p:cNvSpPr>
              <p:nvPr/>
            </p:nvSpPr>
            <p:spPr bwMode="auto">
              <a:xfrm>
                <a:off x="5030757" y="493405"/>
                <a:ext cx="306886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 wrap="square">
                <a:spAutoFit/>
              </a:bodyPr>
              <a:lstStyle/>
              <a:p>
                <a:r>
                  <a:rPr lang="it-IT" sz="1400" dirty="0">
                    <a:latin typeface="Work Sans" pitchFamily="2" charset="0"/>
                  </a:rPr>
                  <a:t>Limite legale Reg. UE 2022/2014</a:t>
                </a:r>
                <a:endParaRPr lang="en-US" sz="1400" dirty="0">
                  <a:latin typeface="Work Sans" pitchFamily="2" charset="0"/>
                </a:endParaRPr>
              </a:p>
            </p:txBody>
          </p:sp>
          <p:sp>
            <p:nvSpPr>
              <p:cNvPr id="72" name="Text Box 16"/>
              <p:cNvSpPr txBox="1">
                <a:spLocks noChangeArrowheads="1"/>
              </p:cNvSpPr>
              <p:nvPr/>
            </p:nvSpPr>
            <p:spPr bwMode="auto">
              <a:xfrm>
                <a:off x="5126684" y="911411"/>
                <a:ext cx="19843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prstShdw prst="shdw13" dist="53882" dir="13500000">
                  <a:schemeClr val="bg2">
                    <a:alpha val="50000"/>
                  </a:schemeClr>
                </a:prstShdw>
              </a:effectLst>
            </p:spPr>
            <p:txBody>
              <a:bodyPr>
                <a:spAutoFit/>
              </a:bodyPr>
              <a:lstStyle/>
              <a:p>
                <a:r>
                  <a:rPr lang="it-IT" sz="1400" dirty="0">
                    <a:latin typeface="Work Sans" pitchFamily="2" charset="0"/>
                  </a:rPr>
                  <a:t>Valore medio</a:t>
                </a:r>
                <a:endParaRPr lang="en-US" sz="1400" dirty="0">
                  <a:latin typeface="Work Sans" pitchFamily="2" charset="0"/>
                </a:endParaRPr>
              </a:p>
            </p:txBody>
          </p:sp>
        </p:grpSp>
        <p:sp>
          <p:nvSpPr>
            <p:cNvPr id="73" name="Line 15"/>
            <p:cNvSpPr>
              <a:spLocks noChangeShapeType="1"/>
            </p:cNvSpPr>
            <p:nvPr/>
          </p:nvSpPr>
          <p:spPr bwMode="auto">
            <a:xfrm flipV="1">
              <a:off x="550597" y="580490"/>
              <a:ext cx="3291840" cy="883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Rettangolo 73"/>
            <p:cNvSpPr/>
            <p:nvPr/>
          </p:nvSpPr>
          <p:spPr>
            <a:xfrm>
              <a:off x="1212275" y="124920"/>
              <a:ext cx="15376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40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Work Sans" pitchFamily="2" charset="0"/>
                  <a:ea typeface="+mn-ea"/>
                  <a:cs typeface="+mn-cs"/>
                </a:defRPr>
              </a:pP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Acidità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(%)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1416658" y="585246"/>
              <a:ext cx="1128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Work Sans" pitchFamily="2" charset="0"/>
                </a:rPr>
                <a:t>≤ 0,8</a:t>
              </a:r>
            </a:p>
          </p:txBody>
        </p:sp>
        <p:sp>
          <p:nvSpPr>
            <p:cNvPr id="76" name="Line 15"/>
            <p:cNvSpPr>
              <a:spLocks noChangeShapeType="1"/>
            </p:cNvSpPr>
            <p:nvPr/>
          </p:nvSpPr>
          <p:spPr bwMode="auto">
            <a:xfrm flipV="1">
              <a:off x="545135" y="1904741"/>
              <a:ext cx="3291840" cy="883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 Box 16"/>
            <p:cNvSpPr txBox="1">
              <a:spLocks noChangeArrowheads="1"/>
            </p:cNvSpPr>
            <p:nvPr/>
          </p:nvSpPr>
          <p:spPr bwMode="auto">
            <a:xfrm>
              <a:off x="3035946" y="1254894"/>
              <a:ext cx="1128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0,24</a:t>
              </a:r>
            </a:p>
          </p:txBody>
        </p:sp>
        <p:sp>
          <p:nvSpPr>
            <p:cNvPr id="78" name="Line 15"/>
            <p:cNvSpPr>
              <a:spLocks noChangeShapeType="1"/>
            </p:cNvSpPr>
            <p:nvPr/>
          </p:nvSpPr>
          <p:spPr bwMode="auto">
            <a:xfrm flipV="1">
              <a:off x="8425922" y="648611"/>
              <a:ext cx="329184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 Box 17"/>
            <p:cNvSpPr txBox="1">
              <a:spLocks noChangeArrowheads="1"/>
            </p:cNvSpPr>
            <p:nvPr/>
          </p:nvSpPr>
          <p:spPr bwMode="auto">
            <a:xfrm>
              <a:off x="8331910" y="204445"/>
              <a:ext cx="38109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Numero di perossidi </a:t>
              </a:r>
              <a:r>
                <a:rPr lang="it-IT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(</a:t>
              </a:r>
              <a:r>
                <a:rPr lang="it-IT" sz="9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meq</a:t>
              </a:r>
              <a:r>
                <a:rPr lang="it-IT" sz="9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 O2/kg olio)</a:t>
              </a:r>
            </a:p>
          </p:txBody>
        </p:sp>
        <p:sp>
          <p:nvSpPr>
            <p:cNvPr id="80" name="Rettangolo 79"/>
            <p:cNvSpPr/>
            <p:nvPr/>
          </p:nvSpPr>
          <p:spPr>
            <a:xfrm>
              <a:off x="9628451" y="641941"/>
              <a:ext cx="8867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Work Sans" pitchFamily="2" charset="0"/>
                </a:rPr>
                <a:t>≤ 20,0</a:t>
              </a:r>
            </a:p>
          </p:txBody>
        </p:sp>
        <p:sp>
          <p:nvSpPr>
            <p:cNvPr id="81" name="Line 15"/>
            <p:cNvSpPr>
              <a:spLocks noChangeShapeType="1"/>
            </p:cNvSpPr>
            <p:nvPr/>
          </p:nvSpPr>
          <p:spPr bwMode="auto">
            <a:xfrm flipV="1">
              <a:off x="8425922" y="1527736"/>
              <a:ext cx="3291840" cy="8830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11192395" y="774152"/>
              <a:ext cx="5373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99"/>
                  </a:solidFill>
                  <a:latin typeface="Work Sans" pitchFamily="2" charset="0"/>
                </a:rPr>
                <a:t>7,8</a:t>
              </a:r>
            </a:p>
          </p:txBody>
        </p:sp>
        <p:sp>
          <p:nvSpPr>
            <p:cNvPr id="83" name="Line 15"/>
            <p:cNvSpPr>
              <a:spLocks noChangeShapeType="1"/>
            </p:cNvSpPr>
            <p:nvPr/>
          </p:nvSpPr>
          <p:spPr bwMode="auto">
            <a:xfrm flipV="1">
              <a:off x="605385" y="3899875"/>
              <a:ext cx="338328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Work Sans" pitchFamily="2" charset="0"/>
              </a:endParaRPr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 flipV="1">
              <a:off x="520744" y="4390505"/>
              <a:ext cx="3383280" cy="8830"/>
            </a:xfrm>
            <a:prstGeom prst="line">
              <a:avLst/>
            </a:prstGeom>
            <a:noFill/>
            <a:ln w="31750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Rettangolo 84"/>
            <p:cNvSpPr/>
            <p:nvPr/>
          </p:nvSpPr>
          <p:spPr>
            <a:xfrm>
              <a:off x="3203562" y="3908705"/>
              <a:ext cx="6607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1.81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  <p:sp>
          <p:nvSpPr>
            <p:cNvPr id="86" name="Text Box 21"/>
            <p:cNvSpPr txBox="1">
              <a:spLocks noChangeArrowheads="1"/>
            </p:cNvSpPr>
            <p:nvPr/>
          </p:nvSpPr>
          <p:spPr bwMode="auto">
            <a:xfrm>
              <a:off x="1248029" y="3490399"/>
              <a:ext cx="14208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K</a:t>
              </a:r>
              <a:r>
                <a:rPr lang="it-IT" sz="2000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232 </a:t>
              </a:r>
              <a:endPara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" pitchFamily="2" charset="0"/>
              </a:endParaRPr>
            </a:p>
          </p:txBody>
        </p:sp>
        <p:sp>
          <p:nvSpPr>
            <p:cNvPr id="87" name="Rettangolo 86"/>
            <p:cNvSpPr/>
            <p:nvPr/>
          </p:nvSpPr>
          <p:spPr>
            <a:xfrm>
              <a:off x="1597747" y="3904290"/>
              <a:ext cx="9557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latin typeface="Work Sans" pitchFamily="2" charset="0"/>
                </a:rPr>
                <a:t>≤ 2,50 </a:t>
              </a:r>
              <a:endParaRPr lang="en-US" dirty="0">
                <a:latin typeface="Work Sans" pitchFamily="2" charset="0"/>
              </a:endParaRPr>
            </a:p>
          </p:txBody>
        </p:sp>
        <p:sp>
          <p:nvSpPr>
            <p:cNvPr id="88" name="Text Box 30"/>
            <p:cNvSpPr txBox="1">
              <a:spLocks noChangeArrowheads="1"/>
            </p:cNvSpPr>
            <p:nvPr/>
          </p:nvSpPr>
          <p:spPr bwMode="auto">
            <a:xfrm>
              <a:off x="5559239" y="1454430"/>
              <a:ext cx="763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∆K</a:t>
              </a:r>
              <a:r>
                <a:rPr lang="it-IT" sz="2000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 </a:t>
              </a:r>
              <a:endPara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" pitchFamily="2" charset="0"/>
              </a:endParaRPr>
            </a:p>
          </p:txBody>
        </p:sp>
        <p:sp>
          <p:nvSpPr>
            <p:cNvPr id="89" name="Text Box 27"/>
            <p:cNvSpPr txBox="1">
              <a:spLocks noChangeArrowheads="1"/>
            </p:cNvSpPr>
            <p:nvPr/>
          </p:nvSpPr>
          <p:spPr bwMode="auto">
            <a:xfrm>
              <a:off x="6168716" y="1470382"/>
              <a:ext cx="93932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/>
            <a:lstStyle/>
            <a:p>
              <a:r>
                <a:rPr lang="it-IT" dirty="0">
                  <a:latin typeface="Work Sans" pitchFamily="2" charset="0"/>
                </a:rPr>
                <a:t>≤ 0,01 </a:t>
              </a:r>
              <a:endParaRPr lang="en-US" dirty="0">
                <a:latin typeface="Work Sans" pitchFamily="2" charset="0"/>
              </a:endParaRPr>
            </a:p>
            <a:p>
              <a:endParaRPr lang="en-US" dirty="0">
                <a:latin typeface="Work Sans" pitchFamily="2" charset="0"/>
              </a:endParaRPr>
            </a:p>
            <a:p>
              <a:pPr lvl="2"/>
              <a:endParaRPr lang="en-US" dirty="0">
                <a:latin typeface="Work Sans" pitchFamily="2" charset="0"/>
              </a:endParaRPr>
            </a:p>
          </p:txBody>
        </p:sp>
        <p:sp>
          <p:nvSpPr>
            <p:cNvPr id="91" name="Line 15"/>
            <p:cNvSpPr>
              <a:spLocks noChangeShapeType="1"/>
            </p:cNvSpPr>
            <p:nvPr/>
          </p:nvSpPr>
          <p:spPr bwMode="auto">
            <a:xfrm flipV="1">
              <a:off x="4543455" y="3178070"/>
              <a:ext cx="338328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5"/>
            <p:cNvSpPr>
              <a:spLocks noChangeShapeType="1"/>
            </p:cNvSpPr>
            <p:nvPr/>
          </p:nvSpPr>
          <p:spPr bwMode="auto">
            <a:xfrm flipV="1">
              <a:off x="8675370" y="3777531"/>
              <a:ext cx="3383280" cy="883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 Box 21"/>
            <p:cNvSpPr txBox="1">
              <a:spLocks noChangeArrowheads="1"/>
            </p:cNvSpPr>
            <p:nvPr/>
          </p:nvSpPr>
          <p:spPr bwMode="auto">
            <a:xfrm>
              <a:off x="9588377" y="3356597"/>
              <a:ext cx="14208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K</a:t>
              </a:r>
              <a:r>
                <a:rPr lang="it-IT" sz="2000" baseline="-25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Work Sans" pitchFamily="2" charset="0"/>
                </a:rPr>
                <a:t>270</a:t>
              </a:r>
              <a:endParaRPr lang="en-US" sz="20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" pitchFamily="2" charset="0"/>
              </a:endParaRPr>
            </a:p>
          </p:txBody>
        </p:sp>
        <p:sp>
          <p:nvSpPr>
            <p:cNvPr id="94" name="Text Box 27"/>
            <p:cNvSpPr txBox="1">
              <a:spLocks noChangeArrowheads="1"/>
            </p:cNvSpPr>
            <p:nvPr/>
          </p:nvSpPr>
          <p:spPr bwMode="auto">
            <a:xfrm>
              <a:off x="9767713" y="3768401"/>
              <a:ext cx="93932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/>
            <a:lstStyle/>
            <a:p>
              <a:r>
                <a:rPr lang="it-IT" dirty="0">
                  <a:latin typeface="Work Sans" pitchFamily="2" charset="0"/>
                </a:rPr>
                <a:t>≤ 0,22 </a:t>
              </a:r>
              <a:endParaRPr lang="en-US" dirty="0">
                <a:latin typeface="Work Sans" pitchFamily="2" charset="0"/>
              </a:endParaRPr>
            </a:p>
            <a:p>
              <a:endParaRPr lang="en-US" dirty="0">
                <a:latin typeface="Work Sans" pitchFamily="2" charset="0"/>
              </a:endParaRPr>
            </a:p>
            <a:p>
              <a:pPr lvl="2"/>
              <a:endParaRPr lang="en-US" dirty="0">
                <a:latin typeface="Work Sans" pitchFamily="2" charset="0"/>
              </a:endParaRPr>
            </a:p>
          </p:txBody>
        </p:sp>
        <p:sp>
          <p:nvSpPr>
            <p:cNvPr id="95" name="Line 15"/>
            <p:cNvSpPr>
              <a:spLocks noChangeShapeType="1"/>
            </p:cNvSpPr>
            <p:nvPr/>
          </p:nvSpPr>
          <p:spPr bwMode="auto">
            <a:xfrm flipV="1">
              <a:off x="8695756" y="4320984"/>
              <a:ext cx="3302630" cy="5584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5"/>
            <p:cNvSpPr>
              <a:spLocks noChangeShapeType="1"/>
            </p:cNvSpPr>
            <p:nvPr/>
          </p:nvSpPr>
          <p:spPr bwMode="auto">
            <a:xfrm flipV="1">
              <a:off x="4574314" y="4101759"/>
              <a:ext cx="3439095" cy="17837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Rettangolo 96"/>
            <p:cNvSpPr/>
            <p:nvPr/>
          </p:nvSpPr>
          <p:spPr>
            <a:xfrm>
              <a:off x="11249299" y="3807185"/>
              <a:ext cx="708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 dirty="0">
                  <a:solidFill>
                    <a:srgbClr val="000099"/>
                  </a:solidFill>
                  <a:latin typeface="Work Sans" pitchFamily="2" charset="0"/>
                </a:rPr>
                <a:t>0.16 </a:t>
              </a:r>
              <a:endParaRPr lang="en-US" b="1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  <p:sp>
          <p:nvSpPr>
            <p:cNvPr id="98" name="Text Box 27"/>
            <p:cNvSpPr txBox="1">
              <a:spLocks noChangeArrowheads="1"/>
            </p:cNvSpPr>
            <p:nvPr/>
          </p:nvSpPr>
          <p:spPr bwMode="auto">
            <a:xfrm>
              <a:off x="7074081" y="4576594"/>
              <a:ext cx="93932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/>
            <a:lstStyle/>
            <a:p>
              <a:r>
                <a:rPr lang="it-IT" dirty="0">
                  <a:solidFill>
                    <a:srgbClr val="000099"/>
                  </a:solidFill>
                  <a:latin typeface="Work Sans" pitchFamily="2" charset="0"/>
                </a:rPr>
                <a:t>-0,006 </a:t>
              </a:r>
              <a:endParaRPr lang="en-US" dirty="0">
                <a:solidFill>
                  <a:srgbClr val="000099"/>
                </a:solidFill>
                <a:latin typeface="Work Sans" pitchFamily="2" charset="0"/>
              </a:endParaRPr>
            </a:p>
            <a:p>
              <a:endParaRPr lang="en-US" dirty="0">
                <a:solidFill>
                  <a:srgbClr val="000099"/>
                </a:solidFill>
                <a:latin typeface="Work Sans" pitchFamily="2" charset="0"/>
              </a:endParaRPr>
            </a:p>
            <a:p>
              <a:pPr lvl="2"/>
              <a:endParaRPr lang="en-US" dirty="0">
                <a:solidFill>
                  <a:srgbClr val="000099"/>
                </a:solidFill>
                <a:latin typeface="Work Sans" pitchFamily="2" charset="0"/>
              </a:endParaRPr>
            </a:p>
          </p:txBody>
        </p:sp>
      </p:grpSp>
      <p:sp>
        <p:nvSpPr>
          <p:cNvPr id="99" name="Oval 14"/>
          <p:cNvSpPr>
            <a:spLocks noChangeArrowheads="1"/>
          </p:cNvSpPr>
          <p:nvPr/>
        </p:nvSpPr>
        <p:spPr bwMode="auto">
          <a:xfrm>
            <a:off x="3085307" y="1218693"/>
            <a:ext cx="1090613" cy="50337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0" name="Oval 14"/>
          <p:cNvSpPr>
            <a:spLocks noChangeArrowheads="1"/>
          </p:cNvSpPr>
          <p:nvPr/>
        </p:nvSpPr>
        <p:spPr bwMode="auto">
          <a:xfrm>
            <a:off x="2939149" y="3839806"/>
            <a:ext cx="1090613" cy="565688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1" name="Oval 14"/>
          <p:cNvSpPr>
            <a:spLocks noChangeArrowheads="1"/>
          </p:cNvSpPr>
          <p:nvPr/>
        </p:nvSpPr>
        <p:spPr bwMode="auto">
          <a:xfrm>
            <a:off x="10881395" y="714206"/>
            <a:ext cx="1090613" cy="531859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2" name="Oval 14"/>
          <p:cNvSpPr>
            <a:spLocks noChangeArrowheads="1"/>
          </p:cNvSpPr>
          <p:nvPr/>
        </p:nvSpPr>
        <p:spPr bwMode="auto">
          <a:xfrm>
            <a:off x="6990321" y="4478550"/>
            <a:ext cx="1090613" cy="61436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sp>
        <p:nvSpPr>
          <p:cNvPr id="103" name="Oval 14"/>
          <p:cNvSpPr>
            <a:spLocks noChangeArrowheads="1"/>
          </p:cNvSpPr>
          <p:nvPr/>
        </p:nvSpPr>
        <p:spPr bwMode="auto">
          <a:xfrm>
            <a:off x="11023942" y="3767311"/>
            <a:ext cx="1090613" cy="553673"/>
          </a:xfrm>
          <a:prstGeom prst="ellipse">
            <a:avLst/>
          </a:prstGeom>
          <a:noFill/>
          <a:ln w="9525" algn="ctr">
            <a:solidFill>
              <a:srgbClr val="808000"/>
            </a:solidFill>
            <a:prstDash val="dash"/>
            <a:round/>
            <a:headEnd/>
            <a:tailEnd/>
          </a:ln>
          <a:effectLst>
            <a:prstShdw prst="shdw13" dist="53882" dir="13500000">
              <a:srgbClr val="4D4D00">
                <a:alpha val="50000"/>
              </a:srgbClr>
            </a:prstShdw>
          </a:effectLst>
        </p:spPr>
        <p:txBody>
          <a:bodyPr wrap="none" anchor="ctr"/>
          <a:lstStyle/>
          <a:p>
            <a:endParaRPr lang="it-IT" altLang="it-IT" sz="1600" b="1">
              <a:solidFill>
                <a:srgbClr val="000099"/>
              </a:solidFill>
              <a:latin typeface="Work Sans" pitchFamily="2" charset="0"/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35412"/>
      </p:ext>
    </p:extLst>
  </p:cSld>
  <p:clrMapOvr>
    <a:masterClrMapping/>
  </p:clrMapOvr>
  <p:transition spd="slow" advTm="34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676798" y="6544519"/>
            <a:ext cx="89423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000" dirty="0">
                <a:solidFill>
                  <a:srgbClr val="000099"/>
                </a:solidFill>
                <a:latin typeface="Work Sans" pitchFamily="2" charset="0"/>
              </a:rPr>
              <a:t>* I risultati sono la media di due determinazione± la deviazione standard.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9B0306AC-BD40-1A33-E23B-2C4843E6B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910709"/>
              </p:ext>
            </p:extLst>
          </p:nvPr>
        </p:nvGraphicFramePr>
        <p:xfrm>
          <a:off x="124172" y="533935"/>
          <a:ext cx="11943655" cy="582542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438943">
                  <a:extLst>
                    <a:ext uri="{9D8B030D-6E8A-4147-A177-3AD203B41FA5}">
                      <a16:colId xmlns:a16="http://schemas.microsoft.com/office/drawing/2014/main" val="1763501322"/>
                    </a:ext>
                  </a:extLst>
                </a:gridCol>
                <a:gridCol w="1237501">
                  <a:extLst>
                    <a:ext uri="{9D8B030D-6E8A-4147-A177-3AD203B41FA5}">
                      <a16:colId xmlns:a16="http://schemas.microsoft.com/office/drawing/2014/main" val="1547832559"/>
                    </a:ext>
                  </a:extLst>
                </a:gridCol>
                <a:gridCol w="1038173">
                  <a:extLst>
                    <a:ext uri="{9D8B030D-6E8A-4147-A177-3AD203B41FA5}">
                      <a16:colId xmlns:a16="http://schemas.microsoft.com/office/drawing/2014/main" val="3563547987"/>
                    </a:ext>
                  </a:extLst>
                </a:gridCol>
                <a:gridCol w="1038173">
                  <a:extLst>
                    <a:ext uri="{9D8B030D-6E8A-4147-A177-3AD203B41FA5}">
                      <a16:colId xmlns:a16="http://schemas.microsoft.com/office/drawing/2014/main" val="1213114414"/>
                    </a:ext>
                  </a:extLst>
                </a:gridCol>
                <a:gridCol w="1038173">
                  <a:extLst>
                    <a:ext uri="{9D8B030D-6E8A-4147-A177-3AD203B41FA5}">
                      <a16:colId xmlns:a16="http://schemas.microsoft.com/office/drawing/2014/main" val="898092284"/>
                    </a:ext>
                  </a:extLst>
                </a:gridCol>
                <a:gridCol w="1038173">
                  <a:extLst>
                    <a:ext uri="{9D8B030D-6E8A-4147-A177-3AD203B41FA5}">
                      <a16:colId xmlns:a16="http://schemas.microsoft.com/office/drawing/2014/main" val="3881342066"/>
                    </a:ext>
                  </a:extLst>
                </a:gridCol>
                <a:gridCol w="1038173">
                  <a:extLst>
                    <a:ext uri="{9D8B030D-6E8A-4147-A177-3AD203B41FA5}">
                      <a16:colId xmlns:a16="http://schemas.microsoft.com/office/drawing/2014/main" val="1087881216"/>
                    </a:ext>
                  </a:extLst>
                </a:gridCol>
                <a:gridCol w="1038173">
                  <a:extLst>
                    <a:ext uri="{9D8B030D-6E8A-4147-A177-3AD203B41FA5}">
                      <a16:colId xmlns:a16="http://schemas.microsoft.com/office/drawing/2014/main" val="1622482667"/>
                    </a:ext>
                  </a:extLst>
                </a:gridCol>
                <a:gridCol w="1038173">
                  <a:extLst>
                    <a:ext uri="{9D8B030D-6E8A-4147-A177-3AD203B41FA5}">
                      <a16:colId xmlns:a16="http://schemas.microsoft.com/office/drawing/2014/main" val="3801658108"/>
                    </a:ext>
                  </a:extLst>
                </a:gridCol>
              </a:tblGrid>
              <a:tr h="158853"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Moraiolo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>
                          <a:effectLst/>
                          <a:latin typeface="Work Sans" pitchFamily="2" charset="0"/>
                        </a:rPr>
                        <a:t>Leccino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Frantoio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 err="1">
                          <a:effectLst/>
                          <a:latin typeface="Work Sans" pitchFamily="2" charset="0"/>
                        </a:rPr>
                        <a:t>Borgiona</a:t>
                      </a:r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Maurino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FS 17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Leccio del Corno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Gentile di Montone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23789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miristico (C14:0)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932777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palmitico (C16:0)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13.86±0.2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14.20±0.09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8.17±0.32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14.93±0.08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13.43±0.02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14.30±0.22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12.31±0.00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11.96±0.05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995205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palmitoleico (C16:1)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1.52±0.0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0.90±0.02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0.84±0.18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1.07±0.03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1.38±0.02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1.21±0.03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0.50±0.01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0.86±0.01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653200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margarico (C17:0)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0.01±0.0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0.16±0.00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0.00±0.00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0.03±0.04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0.06±0.00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0.11±0.01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99347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cis-10-eptadecenoico (C17:1)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0.13±0.0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0.08±0.00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0.03±0.00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0.07±0.00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0.16±0.00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0.09±0.00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0.08±0.00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0.26±0.00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682791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stearico (C18:0)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1.88±0.0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2.11±0.00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2.27±0.01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1.80±0.00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2.34±0.00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1.60±0.03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2.28±0.01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2.10±0.00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048782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oleico (C18:1n9c)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72.68±0.0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74.83±0.13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79.52±0.15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solidFill>
                            <a:srgbClr val="FF0000"/>
                          </a:solidFill>
                          <a:effectLst/>
                          <a:latin typeface="Work Sans" pitchFamily="2" charset="0"/>
                        </a:rPr>
                        <a:t>69.89</a:t>
                      </a:r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±0.10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71.00±0.01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71.25±0.18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77.00±0.04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77.14±0.23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810387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linoleico (C18:2n6c)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8.43±0.1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6.27±0.06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7.69±0.00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10.51±0.04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10.18±0.05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9.92±0.06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6.25±0.02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6.05±0.19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222038"/>
                  </a:ext>
                </a:extLst>
              </a:tr>
              <a:tr h="9095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linolenico (C18:3n3)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0.80±0.0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0.78±0.00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0.89±0.00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Work Sans" pitchFamily="2" charset="0"/>
                          <a:ea typeface="+mn-ea"/>
                          <a:cs typeface="+mn-cs"/>
                        </a:rPr>
                        <a:t>0.96</a:t>
                      </a:r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±0.00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0.70±0.00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0.90±0.00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0.90±0.00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0.85±0.00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613294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arachidico (C20:0)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0.32±0.0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0.35±0.00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0.44±0.00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0.38±0.00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0.43±0.01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0.34±0.01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06322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cis-11-eicosenoico (C20:1n9)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0.36±0.0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0.30±0.00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0.12±0.00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0.35±0.00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0.38±0.00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0.36±0.00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0.27±0.00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0.33±0.00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755150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Beenico (22:0)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 err="1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19051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lignocerico (C24:0)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799542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SFA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16.07±0.18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16.82±0.09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10.91±0.32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17.15±0.08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16.21±0.02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16.27±0.23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14.99±0.01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14.51±0.05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74765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MUFA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74.69±0.08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76.13±0.15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80.51±0.33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71.38±0.14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72.91±0.03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72.91±0.21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77.85±0.05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78.59±0.25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797911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PUFA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9.23±0.08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7.05±0.06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8.58±0.00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11.47±0.04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10.88±0.05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10.83±0.06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7.16±0.02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6.91±0.19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83343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398154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Gentile di Anghiari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>
                          <a:effectLst/>
                          <a:latin typeface="Work Sans" pitchFamily="2" charset="0"/>
                        </a:rPr>
                        <a:t> Piantone Mogliano   </a:t>
                      </a:r>
                      <a:endParaRPr lang="it-IT" sz="1000" b="1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 Falerone  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 Pendolino  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 Moraiolo 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 Giulia  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u="none" strike="noStrike" dirty="0">
                          <a:effectLst/>
                          <a:latin typeface="Work Sans" pitchFamily="2" charset="0"/>
                        </a:rPr>
                        <a:t> Don Carlo   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600753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miristico (C14:0)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784143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palmitico (C16:0)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14.6±0.1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13.29±0.02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14.76±0.01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10.29±0.3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15.35±0.48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11.84±0.08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10.86±0.07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020119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palmitoleico (C16:1)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1.4±0.1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1.22±0.06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1.24±0.00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0.76±0.03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0.73±0.04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1.53±0.03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1.04±0.02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90852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margarico (C17:0)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0.15±0.00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0.03±0.00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0.06±0.001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0.05±0.00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0.20±0.01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0.01±0.00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591235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cis-10-eptadecenoico (C17:1)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0.27±0.02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0.08±0.01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0.08±0.002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0.08±0.00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0.15±0.01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0.07±0.00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52392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stearico (C18:0)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3.1±0.0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2.81±0.01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2.26±0.02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2.26±0.02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2.24±0.02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2.36±0.02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1.98±0.02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695053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oleico (C18:1n9c)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71.5±0.0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75.03±0.26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70.16±0.01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76.85±0.30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72.58±0.38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73.57±1.10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77.99±0.03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962351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linoleico (C18:2n6c)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7.7±0.2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5.66±0.01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10.16±0.04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8.22±0.14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7.53±0.11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9.02±0.10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6.42±0.08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944553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linolenico (C18:3n3)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0.8±0.0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0.83±0.00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0.61±0.01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0.85±0.03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0.77±0.03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0.74±0.01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0.76±0.01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073169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arachidico (C20:0)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0.5±0.0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0.42±0.00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0.32±0.00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0.36±0.003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0.35±0.00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0.38±0.00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0.47±0.00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172525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cis-11-eicosenoico (C20:1n9)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0.3±0.0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0.28±0.01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0.39±0.00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0.27±0.002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0.31±0.01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0.21±0.00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0.38±0.01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81589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Beenico (22:0)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636282"/>
                  </a:ext>
                </a:extLst>
              </a:tr>
              <a:tr h="877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Ac. lignocerico (C24:0)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0.04±0.00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n.d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1073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SFA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18.24±0.13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16.67±0.02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17.36±0.02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12.97±0.34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18.00±0.48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14.78±0.08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13.33±0.07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989354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MUFA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73.25±0.06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76.80±0.34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71.87±0.02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77.96±0.34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73.71±0.42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75.45±1.14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79.50±0.05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855878"/>
                  </a:ext>
                </a:extLst>
              </a:tr>
              <a:tr h="1588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PUFA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8.51±0.24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6.49±0.01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10.77±0.04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9.07±0.14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8.30±0.11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>
                          <a:effectLst/>
                          <a:latin typeface="Work Sans" pitchFamily="2" charset="0"/>
                        </a:rPr>
                        <a:t>9.76±0.10</a:t>
                      </a:r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u="none" strike="noStrike" dirty="0">
                          <a:effectLst/>
                          <a:latin typeface="Work Sans" pitchFamily="2" charset="0"/>
                        </a:rPr>
                        <a:t>7.18±0.08</a:t>
                      </a:r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Work Sans" pitchFamily="2" charset="0"/>
                      </a:endParaRPr>
                    </a:p>
                  </a:txBody>
                  <a:tcPr marL="4388" marR="4388" marT="4388" marB="0" anchor="ctr"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254291"/>
                  </a:ext>
                </a:extLst>
              </a:tr>
            </a:tbl>
          </a:graphicData>
        </a:graphic>
      </p:graphicFrame>
      <p:sp>
        <p:nvSpPr>
          <p:cNvPr id="4" name="Rettangolo 1">
            <a:extLst>
              <a:ext uri="{FF2B5EF4-FFF2-40B4-BE49-F238E27FC236}">
                <a16:creationId xmlns:a16="http://schemas.microsoft.com/office/drawing/2014/main" id="{6ACA441B-7F62-FFB9-4749-64D78353E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467" y="-2280"/>
            <a:ext cx="8942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Composizione </a:t>
            </a:r>
            <a:r>
              <a:rPr lang="it-IT" sz="2000" dirty="0" err="1">
                <a:solidFill>
                  <a:srgbClr val="000099"/>
                </a:solidFill>
                <a:latin typeface="Work Sans" pitchFamily="2" charset="0"/>
              </a:rPr>
              <a:t>acidica</a:t>
            </a:r>
            <a:r>
              <a:rPr lang="it-IT" sz="2000" dirty="0">
                <a:solidFill>
                  <a:srgbClr val="000099"/>
                </a:solidFill>
                <a:latin typeface="Work Sans" pitchFamily="2" charset="0"/>
              </a:rPr>
              <a:t> degli OEVO*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3551"/>
      </p:ext>
    </p:extLst>
  </p:cSld>
  <p:clrMapOvr>
    <a:masterClrMapping/>
  </p:clrMapOvr>
  <p:transition spd="slow" advTm="694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4EF4B2-33B9-44DD-A33C-C94580F26C5C}">
  <we:reference id="wa200005566" version="3.0.0.2" store="it-IT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10717</TotalTime>
  <Words>2248</Words>
  <Application>Microsoft Office PowerPoint</Application>
  <PresentationFormat>Widescreen</PresentationFormat>
  <Paragraphs>636</Paragraphs>
  <Slides>19</Slides>
  <Notes>16</Notes>
  <HiddenSlides>0</HiddenSlides>
  <MMClips>19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Times New Roman</vt:lpstr>
      <vt:lpstr>Wingdings</vt:lpstr>
      <vt:lpstr>Work Sans</vt:lpstr>
      <vt:lpstr>Personalizza struttura</vt:lpstr>
      <vt:lpstr>1_Personalizza struttura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Giovanna Ramaccini</dc:creator>
  <cp:lastModifiedBy>Maurizio Servili</cp:lastModifiedBy>
  <cp:revision>657</cp:revision>
  <cp:lastPrinted>2022-03-21T12:13:17Z</cp:lastPrinted>
  <dcterms:created xsi:type="dcterms:W3CDTF">2020-06-25T14:02:18Z</dcterms:created>
  <dcterms:modified xsi:type="dcterms:W3CDTF">2024-08-26T13:32:22Z</dcterms:modified>
</cp:coreProperties>
</file>